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804" r:id="rId2"/>
    <p:sldMasterId id="2147483816" r:id="rId3"/>
    <p:sldMasterId id="2147483852" r:id="rId4"/>
    <p:sldMasterId id="2147483864" r:id="rId5"/>
    <p:sldMasterId id="2147483876" r:id="rId6"/>
  </p:sldMasterIdLst>
  <p:notesMasterIdLst>
    <p:notesMasterId r:id="rId14"/>
  </p:notesMasterIdLst>
  <p:sldIdLst>
    <p:sldId id="337" r:id="rId7"/>
    <p:sldId id="338" r:id="rId8"/>
    <p:sldId id="333" r:id="rId9"/>
    <p:sldId id="343" r:id="rId10"/>
    <p:sldId id="341" r:id="rId11"/>
    <p:sldId id="342" r:id="rId12"/>
    <p:sldId id="332" r:id="rId13"/>
  </p:sldIdLst>
  <p:sldSz cx="9144000" cy="5143500" type="screen16x9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B5136AF-716A-4818-980A-4761FA24ED49}">
          <p14:sldIdLst/>
        </p14:section>
        <p14:section name="Раздел без заголовка" id="{C2EE8B43-90F0-4C96-B3E9-242DFFA63590}">
          <p14:sldIdLst>
            <p14:sldId id="337"/>
            <p14:sldId id="338"/>
            <p14:sldId id="333"/>
            <p14:sldId id="343"/>
            <p14:sldId id="341"/>
            <p14:sldId id="342"/>
            <p14:sldId id="3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D6B7"/>
    <a:srgbClr val="5F92FF"/>
    <a:srgbClr val="F72D4F"/>
    <a:srgbClr val="FFC761"/>
    <a:srgbClr val="70AD47"/>
    <a:srgbClr val="BFABFF"/>
    <a:srgbClr val="595959"/>
    <a:srgbClr val="BFBFBF"/>
    <a:srgbClr val="1962E9"/>
    <a:srgbClr val="89E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 autoAdjust="0"/>
    <p:restoredTop sz="86397" autoAdjust="0"/>
  </p:normalViewPr>
  <p:slideViewPr>
    <p:cSldViewPr snapToGrid="0">
      <p:cViewPr varScale="1">
        <p:scale>
          <a:sx n="154" d="100"/>
          <a:sy n="154" d="100"/>
        </p:scale>
        <p:origin x="450" y="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413EA-9F51-4972-B21C-09777AA10FED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42" y="4786317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629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450" y="9445629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4C825-4968-453C-BED9-7AB5C2B89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13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95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16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352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43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767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461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781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358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33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714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9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8987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9472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974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9914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0337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8609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898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0368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7806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487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23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0461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164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4310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1488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7462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0135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0237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4689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5550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7146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05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4186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0725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8132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4554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9718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479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5422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4714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910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3735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96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30054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24433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07005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3843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58587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48619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20438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31898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40080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65238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238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0529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28539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30869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4002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46144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2908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61052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427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91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29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9D0A-6942-48EE-B50F-A6AAB94AF0C8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FD534-3E9B-4DC0-9038-739AF44BAF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41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B9D0A-6942-48EE-B50F-A6AAB94AF0C8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FD534-3E9B-4DC0-9038-739AF44BAF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04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68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36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B9D0A-6942-48EE-B50F-A6AAB94AF0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FD534-3E9B-4DC0-9038-739AF44BAF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0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C54BB-D3A7-4607-963B-BF038A6824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38C73-C123-495C-99F2-1C50F319B1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92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B9D0A-6942-48EE-B50F-A6AAB94AF0C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FD534-3E9B-4DC0-9038-739AF44BAF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68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4.png"/><Relationship Id="rId4" Type="http://schemas.openxmlformats.org/officeDocument/2006/relationships/hyperlink" Target="consultantplus://offline/ref=5FF8A7F0A66BDB78F043EC9F7D99F5855573546834EDB882F7A0807BF42FA059EE987BCC32963250301EAC5CF8BEBEBF45727642A3E24861H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83654" y="1692020"/>
            <a:ext cx="7742716" cy="1554679"/>
          </a:xfrm>
        </p:spPr>
        <p:txBody>
          <a:bodyPr anchor="t">
            <a:normAutofit fontScale="90000"/>
          </a:bodyPr>
          <a:lstStyle/>
          <a:p>
            <a:pPr algn="l"/>
            <a:r>
              <a:rPr lang="ru-RU" sz="2800" dirty="0">
                <a:solidFill>
                  <a:prstClr val="black"/>
                </a:solidFill>
                <a:latin typeface="TT Norms Regular" pitchFamily="50" charset="-52"/>
              </a:rPr>
              <a:t>Об </a:t>
            </a:r>
            <a:r>
              <a:rPr lang="ru-RU" sz="2800" dirty="0" smtClean="0">
                <a:solidFill>
                  <a:prstClr val="black"/>
                </a:solidFill>
                <a:latin typeface="TT Norms Regular" pitchFamily="50" charset="-52"/>
              </a:rPr>
              <a:t>основных изменениях законодательства</a:t>
            </a:r>
            <a:r>
              <a:rPr lang="ru-RU" sz="2800" dirty="0">
                <a:solidFill>
                  <a:prstClr val="black"/>
                </a:solidFill>
                <a:latin typeface="TT Norms Regular" pitchFamily="50" charset="-52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T Norms Regular" pitchFamily="50" charset="-52"/>
              </a:rPr>
              <a:t>в бюджетной сфере </a:t>
            </a:r>
            <a:r>
              <a:rPr lang="ru-RU" sz="2800" dirty="0">
                <a:solidFill>
                  <a:prstClr val="black"/>
                </a:solidFill>
                <a:latin typeface="TT Norms Regular" pitchFamily="50" charset="-52"/>
              </a:rPr>
              <a:t>и </a:t>
            </a:r>
            <a:r>
              <a:rPr lang="ru-RU" sz="2800" dirty="0" smtClean="0">
                <a:solidFill>
                  <a:prstClr val="black"/>
                </a:solidFill>
                <a:latin typeface="TT Norms Regular" pitchFamily="50" charset="-52"/>
              </a:rPr>
              <a:t>нарушениях</a:t>
            </a:r>
            <a:r>
              <a:rPr lang="ru-RU" sz="2800" dirty="0">
                <a:solidFill>
                  <a:prstClr val="black"/>
                </a:solidFill>
                <a:latin typeface="TT Norms Regular" pitchFamily="50" charset="-52"/>
              </a:rPr>
              <a:t>, выявленных при подготовке заключений на проекты решений о местных бюджетах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654" y="3942253"/>
            <a:ext cx="4966320" cy="2987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kern="1200" baseline="0">
                <a:solidFill>
                  <a:schemeClr val="tx1"/>
                </a:solidFill>
                <a:latin typeface="TT Norms Regular" pitchFamily="50" charset="-52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600" dirty="0" smtClean="0">
                <a:solidFill>
                  <a:prstClr val="black"/>
                </a:solidFill>
              </a:rPr>
              <a:t>Министерство финансов Амурской области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0" y="411967"/>
            <a:ext cx="738570" cy="84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07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0" y="4522470"/>
            <a:ext cx="9144000" cy="6668"/>
          </a:xfrm>
          <a:prstGeom prst="line">
            <a:avLst/>
          </a:prstGeom>
          <a:ln w="19050">
            <a:solidFill>
              <a:srgbClr val="196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9" y="4650581"/>
            <a:ext cx="691307" cy="345270"/>
          </a:xfrm>
          <a:prstGeom prst="rect">
            <a:avLst/>
          </a:prstGeom>
        </p:spPr>
      </p:pic>
      <p:sp>
        <p:nvSpPr>
          <p:cNvPr id="24" name="3 CuadroTexto"/>
          <p:cNvSpPr txBox="1"/>
          <p:nvPr/>
        </p:nvSpPr>
        <p:spPr>
          <a:xfrm>
            <a:off x="6776577" y="4641312"/>
            <a:ext cx="1728192" cy="338554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r>
              <a:rPr lang="ru-RU" sz="1100" dirty="0" smtClean="0">
                <a:solidFill>
                  <a:srgbClr val="1962E9"/>
                </a:solidFill>
                <a:latin typeface="TT Norms Medium" panose="02000803030000020003" pitchFamily="50" charset="-52"/>
              </a:rPr>
              <a:t>ПРАВИТЕЛЬСТВО</a:t>
            </a:r>
          </a:p>
          <a:p>
            <a:r>
              <a:rPr lang="ru-RU" sz="1100" dirty="0" smtClean="0">
                <a:solidFill>
                  <a:srgbClr val="1962E9"/>
                </a:solidFill>
                <a:latin typeface="TT Norms Medium" panose="02000803030000020003" pitchFamily="50" charset="-52"/>
              </a:rPr>
              <a:t>АМУРСКОЙ ОБЛАСТИ</a:t>
            </a:r>
          </a:p>
        </p:txBody>
      </p:sp>
      <p:sp>
        <p:nvSpPr>
          <p:cNvPr id="14" name="Овал 13"/>
          <p:cNvSpPr/>
          <p:nvPr/>
        </p:nvSpPr>
        <p:spPr>
          <a:xfrm>
            <a:off x="8506271" y="209151"/>
            <a:ext cx="268146" cy="222313"/>
          </a:xfrm>
          <a:prstGeom prst="ellipse">
            <a:avLst/>
          </a:prstGeom>
          <a:noFill/>
          <a:ln>
            <a:solidFill>
              <a:srgbClr val="1962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8504769" y="209151"/>
            <a:ext cx="269648" cy="222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100" b="1" dirty="0">
                <a:solidFill>
                  <a:srgbClr val="1962E9"/>
                </a:solidFill>
                <a:latin typeface="TT Norms Regular" panose="02000503030000020003" pitchFamily="50" charset="-52"/>
              </a:rPr>
              <a:t>2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395" y="4627184"/>
            <a:ext cx="308711" cy="366809"/>
          </a:xfrm>
          <a:prstGeom prst="rect">
            <a:avLst/>
          </a:prstGeom>
        </p:spPr>
      </p:pic>
      <p:sp>
        <p:nvSpPr>
          <p:cNvPr id="25" name="Заголовок 1"/>
          <p:cNvSpPr>
            <a:spLocks noGrp="1"/>
          </p:cNvSpPr>
          <p:nvPr>
            <p:ph type="ctrTitle"/>
          </p:nvPr>
        </p:nvSpPr>
        <p:spPr>
          <a:xfrm>
            <a:off x="394726" y="46299"/>
            <a:ext cx="8405336" cy="873888"/>
          </a:xfrm>
        </p:spPr>
        <p:txBody>
          <a:bodyPr anchor="t">
            <a:noAutofit/>
          </a:bodyPr>
          <a:lstStyle/>
          <a:p>
            <a:pPr algn="l"/>
            <a:r>
              <a:rPr lang="ru-RU" sz="2400" dirty="0" smtClean="0">
                <a:latin typeface="TT Norms ExtraBold"/>
              </a:rPr>
              <a:t>О переходе на новую систему управления государственными программами</a:t>
            </a:r>
            <a:endParaRPr lang="ru-RU" sz="2400" dirty="0">
              <a:latin typeface="TT Norms ExtraBold"/>
            </a:endParaRPr>
          </a:p>
        </p:txBody>
      </p:sp>
      <p:sp>
        <p:nvSpPr>
          <p:cNvPr id="36" name="Заголовок 1">
            <a:extLst>
              <a:ext uri="{FF2B5EF4-FFF2-40B4-BE49-F238E27FC236}">
                <a16:creationId xmlns="" xmlns:a16="http://schemas.microsoft.com/office/drawing/2014/main" id="{FE2FB17A-35D9-496D-ABF7-808CE452B100}"/>
              </a:ext>
            </a:extLst>
          </p:cNvPr>
          <p:cNvSpPr>
            <a:spLocks noGrp="1"/>
          </p:cNvSpPr>
          <p:nvPr/>
        </p:nvSpPr>
        <p:spPr>
          <a:xfrm>
            <a:off x="394727" y="1035960"/>
            <a:ext cx="8405333" cy="281376"/>
          </a:xfrm>
          <a:prstGeom prst="rect">
            <a:avLst/>
          </a:prstGeom>
          <a:solidFill>
            <a:srgbClr val="52D6B7"/>
          </a:solidFill>
          <a:ln>
            <a:solidFill>
              <a:srgbClr val="52D6B7"/>
            </a:solidFill>
          </a:ln>
        </p:spPr>
        <p:txBody>
          <a:bodyPr vert="horz" lIns="68580" tIns="34290" rIns="68580" bIns="34290" rtlCol="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spcBef>
                <a:spcPct val="0"/>
              </a:spcBef>
              <a:defRPr/>
            </a:pPr>
            <a:r>
              <a:rPr lang="ru-RU" sz="1400" b="1" dirty="0" smtClean="0">
                <a:solidFill>
                  <a:prstClr val="black"/>
                </a:solidFill>
                <a:latin typeface="TT Norms ExtraBold"/>
              </a:rPr>
              <a:t>Постановление Правительства Российской Федерации от 26.05.2021 № 786</a:t>
            </a:r>
            <a:endParaRPr lang="ru-RU" sz="1400" b="1" dirty="0">
              <a:solidFill>
                <a:prstClr val="black"/>
              </a:solidFill>
              <a:latin typeface="TT Norms ExtraBol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4727" y="1649392"/>
            <a:ext cx="1846531" cy="369332"/>
          </a:xfrm>
          <a:prstGeom prst="rect">
            <a:avLst/>
          </a:prstGeom>
          <a:noFill/>
          <a:ln>
            <a:solidFill>
              <a:srgbClr val="52D6B7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Федеральные ГП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3515049" y="1649392"/>
            <a:ext cx="1891800" cy="369332"/>
          </a:xfrm>
          <a:prstGeom prst="rect">
            <a:avLst/>
          </a:prstGeom>
          <a:noFill/>
          <a:ln>
            <a:solidFill>
              <a:srgbClr val="52D6B7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Региональные ГП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6677930" y="1649392"/>
            <a:ext cx="2127699" cy="369332"/>
          </a:xfrm>
          <a:prstGeom prst="rect">
            <a:avLst/>
          </a:prstGeom>
          <a:noFill/>
          <a:ln>
            <a:solidFill>
              <a:srgbClr val="52D6B7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Муниципальные ГП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76462" y="2095017"/>
            <a:ext cx="1412566" cy="369332"/>
          </a:xfrm>
          <a:prstGeom prst="rect">
            <a:avLst/>
          </a:prstGeom>
          <a:noFill/>
          <a:ln>
            <a:solidFill>
              <a:srgbClr val="F72D4F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С 01.01.2022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3713837" y="2095017"/>
            <a:ext cx="1465466" cy="369332"/>
          </a:xfrm>
          <a:prstGeom prst="rect">
            <a:avLst/>
          </a:prstGeom>
          <a:noFill/>
          <a:ln>
            <a:solidFill>
              <a:srgbClr val="F72D4F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С 01.01.2024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7035496" y="2095017"/>
            <a:ext cx="1412566" cy="369332"/>
          </a:xfrm>
          <a:prstGeom prst="rect">
            <a:avLst/>
          </a:prstGeom>
          <a:noFill/>
          <a:ln>
            <a:solidFill>
              <a:srgbClr val="F72D4F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С 01.01.2025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205988" y="1417312"/>
            <a:ext cx="224007" cy="199658"/>
          </a:xfrm>
          <a:prstGeom prst="downArrow">
            <a:avLst/>
          </a:prstGeom>
          <a:noFill/>
          <a:ln>
            <a:solidFill>
              <a:srgbClr val="52D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трелка вниз 58"/>
          <p:cNvSpPr/>
          <p:nvPr/>
        </p:nvSpPr>
        <p:spPr>
          <a:xfrm>
            <a:off x="4359016" y="1417312"/>
            <a:ext cx="222101" cy="199658"/>
          </a:xfrm>
          <a:prstGeom prst="downArrow">
            <a:avLst/>
          </a:prstGeom>
          <a:noFill/>
          <a:ln>
            <a:solidFill>
              <a:srgbClr val="52D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трелка вниз 59"/>
          <p:cNvSpPr/>
          <p:nvPr/>
        </p:nvSpPr>
        <p:spPr>
          <a:xfrm>
            <a:off x="7638020" y="1408626"/>
            <a:ext cx="207517" cy="208344"/>
          </a:xfrm>
          <a:prstGeom prst="downArrow">
            <a:avLst/>
          </a:prstGeom>
          <a:noFill/>
          <a:ln>
            <a:solidFill>
              <a:srgbClr val="52D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394726" y="2646535"/>
            <a:ext cx="8391841" cy="923330"/>
          </a:xfrm>
          <a:prstGeom prst="rect">
            <a:avLst/>
          </a:prstGeom>
          <a:noFill/>
          <a:ln>
            <a:solidFill>
              <a:srgbClr val="5F92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Методические рекомендации </a:t>
            </a:r>
          </a:p>
          <a:p>
            <a:pPr algn="ctr"/>
            <a:r>
              <a:rPr lang="ru-RU" dirty="0"/>
              <a:t>п</a:t>
            </a:r>
            <a:r>
              <a:rPr lang="ru-RU" dirty="0" smtClean="0"/>
              <a:t>исьмо Минэкономразвития России и </a:t>
            </a:r>
          </a:p>
          <a:p>
            <a:pPr algn="ctr"/>
            <a:r>
              <a:rPr lang="ru-RU" dirty="0" smtClean="0"/>
              <a:t>Минфина России от 06.02.2023 № 3493-ПК/Д19и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394727" y="3805138"/>
            <a:ext cx="8405334" cy="646331"/>
          </a:xfrm>
          <a:prstGeom prst="rect">
            <a:avLst/>
          </a:prstGeom>
          <a:noFill/>
          <a:ln>
            <a:solidFill>
              <a:srgbClr val="5F92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Постановление Правительства Амурской области от 24.07.2023 № 627 «О системе управления государственными программами Амурской области»</a:t>
            </a:r>
            <a:endParaRPr lang="ru-RU" dirty="0"/>
          </a:p>
        </p:txBody>
      </p:sp>
      <p:sp>
        <p:nvSpPr>
          <p:cNvPr id="64" name="Стрелка вниз 63"/>
          <p:cNvSpPr/>
          <p:nvPr/>
        </p:nvSpPr>
        <p:spPr>
          <a:xfrm>
            <a:off x="4326530" y="3592936"/>
            <a:ext cx="222101" cy="181336"/>
          </a:xfrm>
          <a:prstGeom prst="downArrow">
            <a:avLst/>
          </a:prstGeom>
          <a:noFill/>
          <a:ln>
            <a:solidFill>
              <a:srgbClr val="5F9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9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0" y="4522470"/>
            <a:ext cx="9144000" cy="6668"/>
          </a:xfrm>
          <a:prstGeom prst="line">
            <a:avLst/>
          </a:prstGeom>
          <a:ln w="19050">
            <a:solidFill>
              <a:srgbClr val="196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9" y="4650581"/>
            <a:ext cx="691307" cy="345270"/>
          </a:xfrm>
          <a:prstGeom prst="rect">
            <a:avLst/>
          </a:prstGeom>
        </p:spPr>
      </p:pic>
      <p:sp>
        <p:nvSpPr>
          <p:cNvPr id="24" name="3 CuadroTexto"/>
          <p:cNvSpPr txBox="1"/>
          <p:nvPr/>
        </p:nvSpPr>
        <p:spPr>
          <a:xfrm>
            <a:off x="6776577" y="4641312"/>
            <a:ext cx="1728192" cy="338554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r>
              <a:rPr lang="ru-RU" sz="1100" dirty="0" smtClean="0">
                <a:solidFill>
                  <a:srgbClr val="1962E9"/>
                </a:solidFill>
                <a:latin typeface="TT Norms Medium" panose="02000803030000020003" pitchFamily="50" charset="-52"/>
              </a:rPr>
              <a:t>ПРАВИТЕЛЬСТВО</a:t>
            </a:r>
          </a:p>
          <a:p>
            <a:r>
              <a:rPr lang="ru-RU" sz="1100" dirty="0" smtClean="0">
                <a:solidFill>
                  <a:srgbClr val="1962E9"/>
                </a:solidFill>
                <a:latin typeface="TT Norms Medium" panose="02000803030000020003" pitchFamily="50" charset="-52"/>
              </a:rPr>
              <a:t>АМУРСКОЙ ОБЛАСТИ</a:t>
            </a:r>
          </a:p>
        </p:txBody>
      </p:sp>
      <p:sp>
        <p:nvSpPr>
          <p:cNvPr id="14" name="Овал 13"/>
          <p:cNvSpPr/>
          <p:nvPr/>
        </p:nvSpPr>
        <p:spPr>
          <a:xfrm>
            <a:off x="8506271" y="209151"/>
            <a:ext cx="268146" cy="222313"/>
          </a:xfrm>
          <a:prstGeom prst="ellipse">
            <a:avLst/>
          </a:prstGeom>
          <a:noFill/>
          <a:ln>
            <a:solidFill>
              <a:srgbClr val="1962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8506270" y="233926"/>
            <a:ext cx="268147" cy="1975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100" b="1" dirty="0" smtClean="0">
                <a:solidFill>
                  <a:srgbClr val="1962E9"/>
                </a:solidFill>
                <a:latin typeface="TT Norms Regular" panose="02000503030000020003" pitchFamily="50" charset="-52"/>
              </a:rPr>
              <a:t>3</a:t>
            </a:r>
            <a:endParaRPr lang="ru-RU" sz="1100" b="1" dirty="0">
              <a:solidFill>
                <a:srgbClr val="1962E9"/>
              </a:solidFill>
              <a:latin typeface="TT Norms Regular" panose="02000503030000020003" pitchFamily="50" charset="-52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395" y="4627184"/>
            <a:ext cx="308711" cy="366809"/>
          </a:xfrm>
          <a:prstGeom prst="rect">
            <a:avLst/>
          </a:prstGeom>
        </p:spPr>
      </p:pic>
      <p:sp>
        <p:nvSpPr>
          <p:cNvPr id="25" name="Заголовок 1"/>
          <p:cNvSpPr>
            <a:spLocks noGrp="1"/>
          </p:cNvSpPr>
          <p:nvPr>
            <p:ph type="ctrTitle"/>
          </p:nvPr>
        </p:nvSpPr>
        <p:spPr>
          <a:xfrm>
            <a:off x="444979" y="69447"/>
            <a:ext cx="8033684" cy="362017"/>
          </a:xfrm>
        </p:spPr>
        <p:txBody>
          <a:bodyPr anchor="t">
            <a:noAutofit/>
          </a:bodyPr>
          <a:lstStyle/>
          <a:p>
            <a:pPr algn="l"/>
            <a:r>
              <a:rPr lang="ru-RU" sz="2400" dirty="0" smtClean="0">
                <a:latin typeface="TT Norms ExtraBold"/>
              </a:rPr>
              <a:t>Изменения бюджетного законодательства</a:t>
            </a:r>
            <a:endParaRPr lang="ru-RU" sz="2400" dirty="0">
              <a:latin typeface="TT Norms ExtraBold"/>
            </a:endParaRPr>
          </a:p>
        </p:txBody>
      </p:sp>
      <p:sp>
        <p:nvSpPr>
          <p:cNvPr id="26" name="Заголовок 1">
            <a:extLst>
              <a:ext uri="{FF2B5EF4-FFF2-40B4-BE49-F238E27FC236}">
                <a16:creationId xmlns="" xmlns:a16="http://schemas.microsoft.com/office/drawing/2014/main" id="{FE2FB17A-35D9-496D-ABF7-808CE452B100}"/>
              </a:ext>
            </a:extLst>
          </p:cNvPr>
          <p:cNvSpPr>
            <a:spLocks noGrp="1"/>
          </p:cNvSpPr>
          <p:nvPr/>
        </p:nvSpPr>
        <p:spPr>
          <a:xfrm>
            <a:off x="444979" y="576041"/>
            <a:ext cx="8405334" cy="529341"/>
          </a:xfrm>
          <a:prstGeom prst="rect">
            <a:avLst/>
          </a:prstGeom>
          <a:ln>
            <a:solidFill>
              <a:srgbClr val="F72D4F"/>
            </a:solidFill>
          </a:ln>
        </p:spPr>
        <p:txBody>
          <a:bodyPr vert="horz" lIns="68580" tIns="34290" rIns="68580" bIns="34290" rtlCol="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spcBef>
                <a:spcPct val="0"/>
              </a:spcBef>
              <a:defRPr/>
            </a:pPr>
            <a:r>
              <a:rPr lang="ru-RU" sz="1600" dirty="0">
                <a:solidFill>
                  <a:prstClr val="black"/>
                </a:solidFill>
                <a:latin typeface="TT Norms ExtraBold"/>
              </a:rPr>
              <a:t>Федеральный Закон от </a:t>
            </a:r>
            <a:r>
              <a:rPr lang="ru-RU" sz="1600" dirty="0" smtClean="0">
                <a:solidFill>
                  <a:prstClr val="black"/>
                </a:solidFill>
                <a:latin typeface="TT Norms ExtraBold"/>
              </a:rPr>
              <a:t>04.08.2023 </a:t>
            </a:r>
            <a:r>
              <a:rPr lang="ru-RU" sz="1600" dirty="0">
                <a:solidFill>
                  <a:prstClr val="black"/>
                </a:solidFill>
                <a:latin typeface="TT Norms ExtraBold"/>
              </a:rPr>
              <a:t>№ </a:t>
            </a:r>
            <a:r>
              <a:rPr lang="ru-RU" sz="1600" dirty="0" smtClean="0">
                <a:solidFill>
                  <a:prstClr val="black"/>
                </a:solidFill>
                <a:latin typeface="TT Norms ExtraBold"/>
              </a:rPr>
              <a:t>416-ФЗ </a:t>
            </a:r>
            <a:r>
              <a:rPr lang="ru-RU" sz="1600" dirty="0">
                <a:solidFill>
                  <a:prstClr val="black"/>
                </a:solidFill>
                <a:latin typeface="TT Norms ExtraBold"/>
              </a:rPr>
              <a:t>«О внесении изменений в Бюджетный кодекс и отдельные законодательные акты РФ…»</a:t>
            </a:r>
          </a:p>
        </p:txBody>
      </p:sp>
      <p:sp>
        <p:nvSpPr>
          <p:cNvPr id="28" name="Заголовок 1">
            <a:extLst>
              <a:ext uri="{FF2B5EF4-FFF2-40B4-BE49-F238E27FC236}">
                <a16:creationId xmlns="" xmlns:a16="http://schemas.microsoft.com/office/drawing/2014/main" id="{FE2FB17A-35D9-496D-ABF7-808CE452B100}"/>
              </a:ext>
            </a:extLst>
          </p:cNvPr>
          <p:cNvSpPr>
            <a:spLocks noGrp="1"/>
          </p:cNvSpPr>
          <p:nvPr/>
        </p:nvSpPr>
        <p:spPr>
          <a:xfrm>
            <a:off x="444979" y="1277622"/>
            <a:ext cx="8405334" cy="281376"/>
          </a:xfrm>
          <a:prstGeom prst="rect">
            <a:avLst/>
          </a:prstGeom>
          <a:ln>
            <a:solidFill>
              <a:srgbClr val="5F92FF"/>
            </a:solidFill>
          </a:ln>
        </p:spPr>
        <p:txBody>
          <a:bodyPr vert="horz" lIns="68580" tIns="34290" rIns="68580" bIns="34290" rtlCol="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 defTabSz="685800">
              <a:spcBef>
                <a:spcPct val="0"/>
              </a:spcBef>
              <a:defRPr/>
            </a:pPr>
            <a:r>
              <a:rPr lang="ru-RU" sz="1400" dirty="0" smtClean="0">
                <a:latin typeface="TT Norms ExtraBold"/>
                <a:ea typeface="+mj-ea"/>
                <a:cs typeface="+mj-cs"/>
              </a:rPr>
              <a:t>Изменения связанные с переводом государственных программ на новую систему управления</a:t>
            </a:r>
            <a:endParaRPr lang="ru-RU" sz="1400" dirty="0">
              <a:latin typeface="TT Norms ExtraBold"/>
              <a:ea typeface="+mj-ea"/>
              <a:cs typeface="+mj-cs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24835" y="1765582"/>
            <a:ext cx="2416764" cy="880167"/>
          </a:xfrm>
          <a:prstGeom prst="rect">
            <a:avLst/>
          </a:prstGeom>
          <a:solidFill>
            <a:srgbClr val="BFAB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r>
              <a:rPr lang="ru-RU" sz="1100" dirty="0" smtClean="0">
                <a:solidFill>
                  <a:prstClr val="black"/>
                </a:solidFill>
                <a:latin typeface="TT Norms Regular"/>
              </a:rPr>
              <a:t>Перечень </a:t>
            </a:r>
            <a:r>
              <a:rPr lang="ru-RU" sz="1100" b="1" dirty="0" smtClean="0">
                <a:solidFill>
                  <a:prstClr val="black"/>
                </a:solidFill>
                <a:latin typeface="TT Norms Regular"/>
              </a:rPr>
              <a:t>налоговых расходов </a:t>
            </a:r>
            <a:r>
              <a:rPr lang="ru-RU" sz="1100" dirty="0" smtClean="0">
                <a:solidFill>
                  <a:prstClr val="black"/>
                </a:solidFill>
                <a:latin typeface="TT Norms Regular"/>
              </a:rPr>
              <a:t>МО формируется только в разрезе муниципальных программ </a:t>
            </a:r>
            <a:r>
              <a:rPr lang="ru-RU" sz="1100" b="1" dirty="0" smtClean="0">
                <a:solidFill>
                  <a:prstClr val="black"/>
                </a:solidFill>
                <a:latin typeface="TT Norms Regular"/>
              </a:rPr>
              <a:t>без учета их структурных элементов</a:t>
            </a:r>
            <a:endParaRPr lang="ru-RU" sz="1100" b="1" dirty="0">
              <a:solidFill>
                <a:prstClr val="black"/>
              </a:solidFill>
              <a:latin typeface="TT Norms Regular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24836" y="2620477"/>
            <a:ext cx="2416762" cy="278695"/>
          </a:xfrm>
          <a:prstGeom prst="rect">
            <a:avLst/>
          </a:prstGeom>
          <a:solidFill>
            <a:srgbClr val="BFABFF">
              <a:alpha val="50196"/>
            </a:srgbClr>
          </a:solidFill>
          <a:ln>
            <a:noFill/>
          </a:ln>
          <a:effectLst/>
        </p:spPr>
        <p:txBody>
          <a:bodyPr spcFirstLastPara="0" vert="horz" wrap="square" lIns="0" tIns="85344" rIns="85344" bIns="85344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200" i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T Norms Regular"/>
              </a:rPr>
              <a:t>Пункт 1</a:t>
            </a:r>
            <a:endParaRPr lang="ru-RU" sz="1200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T Norms Regular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437688" y="2262263"/>
            <a:ext cx="662323" cy="662323"/>
            <a:chOff x="3273291" y="0"/>
            <a:chExt cx="662323" cy="662323"/>
          </a:xfrm>
          <a:solidFill>
            <a:srgbClr val="ED7D31">
              <a:lumMod val="75000"/>
            </a:srgbClr>
          </a:solidFill>
        </p:grpSpPr>
        <p:sp>
          <p:nvSpPr>
            <p:cNvPr id="34" name="Овал 33"/>
            <p:cNvSpPr/>
            <p:nvPr/>
          </p:nvSpPr>
          <p:spPr>
            <a:xfrm>
              <a:off x="3273291" y="0"/>
              <a:ext cx="662323" cy="662323"/>
            </a:xfrm>
            <a:prstGeom prst="ellipse">
              <a:avLst/>
            </a:prstGeom>
            <a:solidFill>
              <a:srgbClr val="5F92FF"/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</p:sp>
        <p:sp>
          <p:nvSpPr>
            <p:cNvPr id="35" name="Овал 4"/>
            <p:cNvSpPr/>
            <p:nvPr/>
          </p:nvSpPr>
          <p:spPr>
            <a:xfrm>
              <a:off x="3370286" y="111475"/>
              <a:ext cx="468333" cy="439153"/>
            </a:xfrm>
            <a:prstGeom prst="rect">
              <a:avLst/>
            </a:prstGeom>
            <a:solidFill>
              <a:srgbClr val="5F92FF"/>
            </a:solidFill>
            <a:ln>
              <a:noFill/>
            </a:ln>
            <a:effectLst/>
          </p:spPr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sysClr val="window" lastClr="FFFFFF"/>
                  </a:solidFill>
                </a:rPr>
                <a:t>ст. 174.3</a:t>
              </a:r>
              <a:endParaRPr lang="ru-RU" sz="1600" b="1" baseline="30000" dirty="0">
                <a:solidFill>
                  <a:sysClr val="window" lastClr="FFFFFF"/>
                </a:solidFill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6263925" y="1784594"/>
            <a:ext cx="2214739" cy="688496"/>
          </a:xfrm>
          <a:prstGeom prst="rect">
            <a:avLst/>
          </a:prstGeom>
          <a:solidFill>
            <a:srgbClr val="FFC76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r>
              <a:rPr lang="ru-RU" sz="1100" dirty="0">
                <a:solidFill>
                  <a:prstClr val="black"/>
                </a:solidFill>
                <a:latin typeface="TT Norms Regular"/>
              </a:rPr>
              <a:t>Ведомственные целевые программы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6263925" y="2454078"/>
            <a:ext cx="2214738" cy="278695"/>
          </a:xfrm>
          <a:prstGeom prst="rect">
            <a:avLst/>
          </a:prstGeom>
          <a:solidFill>
            <a:srgbClr val="FFE0A7"/>
          </a:solidFill>
          <a:ln>
            <a:noFill/>
          </a:ln>
          <a:effectLst/>
        </p:spPr>
        <p:txBody>
          <a:bodyPr spcFirstLastPara="0" vert="horz" wrap="square" lIns="0" tIns="85344" rIns="85344" bIns="85344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200" i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T Norms Regular"/>
              </a:rPr>
              <a:t>Утратила силу</a:t>
            </a:r>
            <a:endParaRPr lang="ru-RU" sz="1200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T Norms Regular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8063269" y="2177620"/>
            <a:ext cx="662323" cy="662323"/>
            <a:chOff x="3273291" y="0"/>
            <a:chExt cx="662323" cy="662323"/>
          </a:xfrm>
          <a:solidFill>
            <a:srgbClr val="ED7D31">
              <a:lumMod val="75000"/>
            </a:srgbClr>
          </a:solidFill>
        </p:grpSpPr>
        <p:sp>
          <p:nvSpPr>
            <p:cNvPr id="43" name="Овал 42"/>
            <p:cNvSpPr/>
            <p:nvPr/>
          </p:nvSpPr>
          <p:spPr>
            <a:xfrm>
              <a:off x="3273291" y="0"/>
              <a:ext cx="662323" cy="662323"/>
            </a:xfrm>
            <a:prstGeom prst="ellipse">
              <a:avLst/>
            </a:prstGeom>
            <a:grpFill/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</p:sp>
        <p:sp>
          <p:nvSpPr>
            <p:cNvPr id="44" name="Овал 4"/>
            <p:cNvSpPr/>
            <p:nvPr/>
          </p:nvSpPr>
          <p:spPr>
            <a:xfrm>
              <a:off x="3370286" y="111475"/>
              <a:ext cx="468333" cy="439153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sysClr val="window" lastClr="FFFFFF"/>
                  </a:solidFill>
                </a:rPr>
                <a:t>ст. 179.3</a:t>
              </a:r>
              <a:endParaRPr lang="ru-RU" sz="1600" b="1" baseline="30000" dirty="0">
                <a:solidFill>
                  <a:sysClr val="window" lastClr="FFFFFF"/>
                </a:solidFill>
              </a:endParaRP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EB446716-C7B3-4345-AE4D-78354F000D1C}"/>
              </a:ext>
            </a:extLst>
          </p:cNvPr>
          <p:cNvSpPr txBox="1"/>
          <p:nvPr/>
        </p:nvSpPr>
        <p:spPr>
          <a:xfrm>
            <a:off x="3472406" y="1765582"/>
            <a:ext cx="2504630" cy="1277273"/>
          </a:xfrm>
          <a:prstGeom prst="rect">
            <a:avLst/>
          </a:prstGeom>
          <a:solidFill>
            <a:srgbClr val="52D6B7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1100" dirty="0" smtClean="0">
                <a:latin typeface="TT Norms Regular"/>
              </a:rPr>
              <a:t>Объем бюджетных ассигнований утверждается решением о бюджете в соответствии </a:t>
            </a:r>
            <a:r>
              <a:rPr lang="ru-RU" sz="1100" b="1" dirty="0" smtClean="0">
                <a:latin typeface="TT Norms Regular"/>
              </a:rPr>
              <a:t>с перечнем и структурой муниципальных программ, </a:t>
            </a:r>
            <a:r>
              <a:rPr lang="ru-RU" sz="1100" dirty="0" smtClean="0">
                <a:latin typeface="TT Norms Regular"/>
              </a:rPr>
              <a:t>определенными местной администрацией  </a:t>
            </a:r>
            <a:endParaRPr lang="ru-RU" sz="1100" dirty="0">
              <a:latin typeface="TT Norms Regular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="" xmlns:a16="http://schemas.microsoft.com/office/drawing/2014/main" id="{90812F69-C4F1-4CC7-9F85-D6B96F7AAF02}"/>
              </a:ext>
            </a:extLst>
          </p:cNvPr>
          <p:cNvSpPr/>
          <p:nvPr/>
        </p:nvSpPr>
        <p:spPr>
          <a:xfrm>
            <a:off x="3472406" y="3040317"/>
            <a:ext cx="2504630" cy="286865"/>
          </a:xfrm>
          <a:prstGeom prst="rect">
            <a:avLst/>
          </a:prstGeom>
          <a:solidFill>
            <a:srgbClr val="A5E9D9"/>
          </a:solidFill>
          <a:ln>
            <a:noFill/>
          </a:ln>
          <a:effectLst/>
        </p:spPr>
        <p:txBody>
          <a:bodyPr spcFirstLastPara="0" vert="horz" wrap="square" lIns="0" tIns="85344" rIns="85344" bIns="85344" numCol="1" spcCol="1270" anchor="ctr" anchorCtr="0">
            <a:noAutofit/>
          </a:bodyPr>
          <a:lstStyle/>
          <a:p>
            <a:pPr marL="0" marR="0" lvl="0" indent="0" algn="ctr" defTabSz="533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T Norms Regular"/>
              </a:rPr>
              <a:t>а</a:t>
            </a:r>
            <a:r>
              <a:rPr kumimoji="0" lang="ru-RU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TT Norms Regular"/>
                <a:ea typeface="+mn-ea"/>
                <a:cs typeface="+mn-cs"/>
              </a:rPr>
              <a:t>бзац</a:t>
            </a:r>
            <a:r>
              <a:rPr kumimoji="0" lang="ru-RU" sz="12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TT Norms Regular"/>
                <a:ea typeface="+mn-ea"/>
                <a:cs typeface="+mn-cs"/>
              </a:rPr>
              <a:t> первый пункта </a:t>
            </a:r>
            <a:r>
              <a:rPr lang="ru-RU" sz="1200" i="1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T Norms Regular"/>
              </a:rPr>
              <a:t>2</a:t>
            </a:r>
            <a:r>
              <a:rPr kumimoji="0" lang="ru-RU" sz="12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TT Norms Regular"/>
                <a:ea typeface="+mn-ea"/>
                <a:cs typeface="+mn-cs"/>
              </a:rPr>
              <a:t> </a:t>
            </a:r>
            <a:endParaRPr kumimoji="0" lang="ru-RU" sz="12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uLnTx/>
              <a:uFillTx/>
              <a:latin typeface="TT Norms Regular"/>
              <a:ea typeface="+mn-ea"/>
              <a:cs typeface="+mn-cs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101644" y="2996097"/>
            <a:ext cx="2214739" cy="688496"/>
          </a:xfrm>
          <a:prstGeom prst="rect">
            <a:avLst/>
          </a:prstGeom>
          <a:solidFill>
            <a:srgbClr val="52D6B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latin typeface="TT Norms Regular"/>
              </a:rPr>
              <a:t>Уточнен срок приведения муниципальных программ в соответствие с решением о бюджете </a:t>
            </a:r>
            <a:endParaRPr lang="ru-RU" sz="1100" dirty="0">
              <a:latin typeface="TT Norms Regular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1D5B5675-EBF8-4461-9158-08539F9C518B}"/>
              </a:ext>
            </a:extLst>
          </p:cNvPr>
          <p:cNvSpPr txBox="1"/>
          <p:nvPr/>
        </p:nvSpPr>
        <p:spPr>
          <a:xfrm>
            <a:off x="6105605" y="3684593"/>
            <a:ext cx="2210778" cy="246221"/>
          </a:xfrm>
          <a:prstGeom prst="rect">
            <a:avLst/>
          </a:prstGeom>
          <a:noFill/>
          <a:ln>
            <a:solidFill>
              <a:srgbClr val="52D6B7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1000" b="1" dirty="0" smtClean="0">
                <a:latin typeface="TT Norms Regular"/>
              </a:rPr>
              <a:t>Не позднее 1 апреля</a:t>
            </a:r>
            <a:endParaRPr lang="ru-RU" sz="1000" b="1" dirty="0">
              <a:latin typeface="TT Norms Regular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101644" y="3930814"/>
            <a:ext cx="2214738" cy="391946"/>
          </a:xfrm>
          <a:prstGeom prst="rect">
            <a:avLst/>
          </a:prstGeom>
          <a:solidFill>
            <a:srgbClr val="A5E9D9"/>
          </a:solidFill>
          <a:ln>
            <a:noFill/>
          </a:ln>
          <a:effectLst/>
        </p:spPr>
        <p:txBody>
          <a:bodyPr spcFirstLastPara="0" vert="horz" wrap="square" lIns="0" tIns="85344" rIns="85344" bIns="85344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i="1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T Norms Regular"/>
              </a:rPr>
              <a:t>п</a:t>
            </a:r>
            <a:r>
              <a:rPr lang="ru-RU" sz="1200" i="1" dirty="0" err="1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T Norms Regular"/>
              </a:rPr>
              <a:t>ункт</a:t>
            </a:r>
            <a:r>
              <a:rPr lang="ru-RU" sz="1200" i="1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T Norms Regular"/>
              </a:rPr>
              <a:t> 2 дополнен новым абзацем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EB446716-C7B3-4345-AE4D-78354F000D1C}"/>
              </a:ext>
            </a:extLst>
          </p:cNvPr>
          <p:cNvSpPr txBox="1"/>
          <p:nvPr/>
        </p:nvSpPr>
        <p:spPr>
          <a:xfrm>
            <a:off x="724834" y="2996097"/>
            <a:ext cx="2504630" cy="938719"/>
          </a:xfrm>
          <a:prstGeom prst="rect">
            <a:avLst/>
          </a:prstGeom>
          <a:solidFill>
            <a:srgbClr val="52D6B7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1100" dirty="0" smtClean="0">
                <a:latin typeface="TT Norms Regular"/>
              </a:rPr>
              <a:t>Муниципальные программы (изменения в МП) подлежат </a:t>
            </a:r>
            <a:r>
              <a:rPr lang="ru-RU" sz="1100" b="1" dirty="0" smtClean="0">
                <a:latin typeface="TT Norms Regular"/>
              </a:rPr>
              <a:t>утверждению</a:t>
            </a:r>
            <a:r>
              <a:rPr lang="ru-RU" sz="1100" dirty="0" smtClean="0">
                <a:latin typeface="TT Norms Regular"/>
              </a:rPr>
              <a:t> </a:t>
            </a:r>
            <a:r>
              <a:rPr lang="ru-RU" sz="1100" b="1" dirty="0" smtClean="0">
                <a:latin typeface="TT Norms Regular"/>
              </a:rPr>
              <a:t>в порядке и сроки</a:t>
            </a:r>
            <a:r>
              <a:rPr lang="ru-RU" sz="1100" dirty="0" smtClean="0">
                <a:latin typeface="TT Norms Regular"/>
              </a:rPr>
              <a:t>, которые установлены местной администрации  </a:t>
            </a:r>
            <a:endParaRPr lang="ru-RU" sz="1100" dirty="0">
              <a:latin typeface="TT Norms Regular"/>
            </a:endParaRPr>
          </a:p>
        </p:txBody>
      </p:sp>
      <p:sp>
        <p:nvSpPr>
          <p:cNvPr id="51" name="Прямоугольник 50">
            <a:extLst>
              <a:ext uri="{FF2B5EF4-FFF2-40B4-BE49-F238E27FC236}">
                <a16:creationId xmlns="" xmlns:a16="http://schemas.microsoft.com/office/drawing/2014/main" id="{90812F69-C4F1-4CC7-9F85-D6B96F7AAF02}"/>
              </a:ext>
            </a:extLst>
          </p:cNvPr>
          <p:cNvSpPr/>
          <p:nvPr/>
        </p:nvSpPr>
        <p:spPr>
          <a:xfrm>
            <a:off x="717697" y="3934816"/>
            <a:ext cx="2511767" cy="286865"/>
          </a:xfrm>
          <a:prstGeom prst="rect">
            <a:avLst/>
          </a:prstGeom>
          <a:solidFill>
            <a:srgbClr val="A5E9D9"/>
          </a:solidFill>
          <a:ln>
            <a:noFill/>
          </a:ln>
          <a:effectLst/>
        </p:spPr>
        <p:txBody>
          <a:bodyPr spcFirstLastPara="0" vert="horz" wrap="square" lIns="0" tIns="85344" rIns="85344" bIns="85344" numCol="1" spcCol="1270" anchor="ctr" anchorCtr="0">
            <a:noAutofit/>
          </a:bodyPr>
          <a:lstStyle/>
          <a:p>
            <a:pPr marL="0" marR="0" lvl="0" indent="0" algn="ctr" defTabSz="533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T Norms Regular"/>
              </a:rPr>
              <a:t>а</a:t>
            </a:r>
            <a:r>
              <a:rPr kumimoji="0" lang="ru-RU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TT Norms Regular"/>
                <a:ea typeface="+mn-ea"/>
                <a:cs typeface="+mn-cs"/>
              </a:rPr>
              <a:t>бзац</a:t>
            </a:r>
            <a:r>
              <a:rPr kumimoji="0" lang="ru-RU" sz="12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TT Norms Regular"/>
                <a:ea typeface="+mn-ea"/>
                <a:cs typeface="+mn-cs"/>
              </a:rPr>
              <a:t> третий пункта </a:t>
            </a:r>
            <a:r>
              <a:rPr lang="ru-RU" sz="1200" i="1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T Norms Regular"/>
              </a:rPr>
              <a:t>2</a:t>
            </a:r>
            <a:r>
              <a:rPr kumimoji="0" lang="ru-RU" sz="12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TT Norms Regular"/>
                <a:ea typeface="+mn-ea"/>
                <a:cs typeface="+mn-cs"/>
              </a:rPr>
              <a:t> </a:t>
            </a:r>
            <a:endParaRPr kumimoji="0" lang="ru-RU" sz="12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uLnTx/>
              <a:uFillTx/>
              <a:latin typeface="TT Norms Regular"/>
              <a:ea typeface="+mn-ea"/>
              <a:cs typeface="+mn-cs"/>
            </a:endParaRPr>
          </a:p>
        </p:txBody>
      </p:sp>
      <p:grpSp>
        <p:nvGrpSpPr>
          <p:cNvPr id="52" name="Группа 51">
            <a:extLst>
              <a:ext uri="{FF2B5EF4-FFF2-40B4-BE49-F238E27FC236}">
                <a16:creationId xmlns="" xmlns:a16="http://schemas.microsoft.com/office/drawing/2014/main" id="{B9FC15DB-E81A-4279-93C2-454887C5FF94}"/>
              </a:ext>
            </a:extLst>
          </p:cNvPr>
          <p:cNvGrpSpPr/>
          <p:nvPr/>
        </p:nvGrpSpPr>
        <p:grpSpPr>
          <a:xfrm>
            <a:off x="4316484" y="3603654"/>
            <a:ext cx="662323" cy="662323"/>
            <a:chOff x="3273291" y="0"/>
            <a:chExt cx="662323" cy="662323"/>
          </a:xfrm>
        </p:grpSpPr>
        <p:sp>
          <p:nvSpPr>
            <p:cNvPr id="53" name="Овал 52">
              <a:extLst>
                <a:ext uri="{FF2B5EF4-FFF2-40B4-BE49-F238E27FC236}">
                  <a16:creationId xmlns="" xmlns:a16="http://schemas.microsoft.com/office/drawing/2014/main" id="{2FBE651E-FC62-4C21-8F21-A3A31EFC2895}"/>
                </a:ext>
              </a:extLst>
            </p:cNvPr>
            <p:cNvSpPr/>
            <p:nvPr/>
          </p:nvSpPr>
          <p:spPr>
            <a:xfrm>
              <a:off x="3273291" y="0"/>
              <a:ext cx="662323" cy="662323"/>
            </a:xfrm>
            <a:prstGeom prst="ellipse">
              <a:avLst/>
            </a:prstGeom>
            <a:solidFill>
              <a:srgbClr val="52D6B7"/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</p:sp>
        <p:sp>
          <p:nvSpPr>
            <p:cNvPr id="54" name="Овал 4">
              <a:extLst>
                <a:ext uri="{FF2B5EF4-FFF2-40B4-BE49-F238E27FC236}">
                  <a16:creationId xmlns="" xmlns:a16="http://schemas.microsoft.com/office/drawing/2014/main" id="{B715B2CD-3DAF-4ADB-83EC-AB54E4BE0284}"/>
                </a:ext>
              </a:extLst>
            </p:cNvPr>
            <p:cNvSpPr/>
            <p:nvPr/>
          </p:nvSpPr>
          <p:spPr>
            <a:xfrm>
              <a:off x="3370286" y="96995"/>
              <a:ext cx="468333" cy="46833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ст. </a:t>
              </a:r>
              <a:r>
                <a:rPr kumimoji="0" lang="ru-RU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179</a:t>
              </a: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5" name="Стрелка вверх 54"/>
          <p:cNvSpPr/>
          <p:nvPr/>
        </p:nvSpPr>
        <p:spPr>
          <a:xfrm rot="16200000">
            <a:off x="3788201" y="3702950"/>
            <a:ext cx="312516" cy="346736"/>
          </a:xfrm>
          <a:prstGeom prst="upArrow">
            <a:avLst/>
          </a:prstGeom>
          <a:solidFill>
            <a:srgbClr val="52D6B7">
              <a:alpha val="50196"/>
            </a:srgbClr>
          </a:solidFill>
          <a:ln>
            <a:solidFill>
              <a:srgbClr val="52D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верх 55"/>
          <p:cNvSpPr/>
          <p:nvPr/>
        </p:nvSpPr>
        <p:spPr>
          <a:xfrm rot="5400000">
            <a:off x="5183849" y="3694762"/>
            <a:ext cx="312516" cy="346736"/>
          </a:xfrm>
          <a:prstGeom prst="upArrow">
            <a:avLst/>
          </a:prstGeom>
          <a:solidFill>
            <a:srgbClr val="52D6B7">
              <a:alpha val="50196"/>
            </a:srgbClr>
          </a:solidFill>
          <a:ln>
            <a:solidFill>
              <a:srgbClr val="52D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трелка вверх 56"/>
          <p:cNvSpPr/>
          <p:nvPr/>
        </p:nvSpPr>
        <p:spPr>
          <a:xfrm>
            <a:off x="4526109" y="3367071"/>
            <a:ext cx="243071" cy="196770"/>
          </a:xfrm>
          <a:prstGeom prst="upArrow">
            <a:avLst/>
          </a:prstGeom>
          <a:solidFill>
            <a:srgbClr val="52D6B7">
              <a:alpha val="50196"/>
            </a:srgbClr>
          </a:solidFill>
          <a:ln>
            <a:solidFill>
              <a:srgbClr val="52D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83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0" y="4522470"/>
            <a:ext cx="9144000" cy="6668"/>
          </a:xfrm>
          <a:prstGeom prst="line">
            <a:avLst/>
          </a:prstGeom>
          <a:ln w="19050">
            <a:solidFill>
              <a:srgbClr val="196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9" y="4650581"/>
            <a:ext cx="691307" cy="345270"/>
          </a:xfrm>
          <a:prstGeom prst="rect">
            <a:avLst/>
          </a:prstGeom>
        </p:spPr>
      </p:pic>
      <p:sp>
        <p:nvSpPr>
          <p:cNvPr id="24" name="3 CuadroTexto"/>
          <p:cNvSpPr txBox="1"/>
          <p:nvPr/>
        </p:nvSpPr>
        <p:spPr>
          <a:xfrm>
            <a:off x="6776577" y="4641312"/>
            <a:ext cx="1728192" cy="338554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r>
              <a:rPr lang="ru-RU" sz="1100" dirty="0" smtClean="0">
                <a:solidFill>
                  <a:srgbClr val="1962E9"/>
                </a:solidFill>
                <a:latin typeface="TT Norms Medium" panose="02000803030000020003" pitchFamily="50" charset="-52"/>
              </a:rPr>
              <a:t>ПРАВИТЕЛЬСТВО</a:t>
            </a:r>
          </a:p>
          <a:p>
            <a:r>
              <a:rPr lang="ru-RU" sz="1100" dirty="0" smtClean="0">
                <a:solidFill>
                  <a:srgbClr val="1962E9"/>
                </a:solidFill>
                <a:latin typeface="TT Norms Medium" panose="02000803030000020003" pitchFamily="50" charset="-52"/>
              </a:rPr>
              <a:t>АМУРСКОЙ ОБЛАСТИ</a:t>
            </a:r>
          </a:p>
        </p:txBody>
      </p:sp>
      <p:sp>
        <p:nvSpPr>
          <p:cNvPr id="14" name="Овал 13"/>
          <p:cNvSpPr/>
          <p:nvPr/>
        </p:nvSpPr>
        <p:spPr>
          <a:xfrm>
            <a:off x="8506271" y="209151"/>
            <a:ext cx="268146" cy="222313"/>
          </a:xfrm>
          <a:prstGeom prst="ellipse">
            <a:avLst/>
          </a:prstGeom>
          <a:noFill/>
          <a:ln>
            <a:solidFill>
              <a:srgbClr val="1962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8506270" y="233926"/>
            <a:ext cx="268147" cy="1975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100" b="1" dirty="0">
                <a:solidFill>
                  <a:srgbClr val="1962E9"/>
                </a:solidFill>
                <a:latin typeface="TT Norms Regular" panose="02000503030000020003" pitchFamily="50" charset="-52"/>
              </a:rPr>
              <a:t>4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395" y="4627184"/>
            <a:ext cx="308711" cy="366809"/>
          </a:xfrm>
          <a:prstGeom prst="rect">
            <a:avLst/>
          </a:prstGeom>
        </p:spPr>
      </p:pic>
      <p:sp>
        <p:nvSpPr>
          <p:cNvPr id="25" name="Заголовок 1"/>
          <p:cNvSpPr>
            <a:spLocks noGrp="1"/>
          </p:cNvSpPr>
          <p:nvPr>
            <p:ph type="ctrTitle"/>
          </p:nvPr>
        </p:nvSpPr>
        <p:spPr>
          <a:xfrm>
            <a:off x="410743" y="-63661"/>
            <a:ext cx="8229600" cy="665546"/>
          </a:xfrm>
        </p:spPr>
        <p:txBody>
          <a:bodyPr anchor="t">
            <a:noAutofit/>
          </a:bodyPr>
          <a:lstStyle/>
          <a:p>
            <a:pPr algn="l"/>
            <a:r>
              <a:rPr lang="ru-RU" sz="2400" dirty="0" smtClean="0">
                <a:latin typeface="TT Norms ExtraBold"/>
              </a:rPr>
              <a:t>Об использовании остатков средств местного бюджета на начало текущего года</a:t>
            </a:r>
            <a:endParaRPr lang="ru-RU" sz="2400" dirty="0">
              <a:latin typeface="TT Norms ExtraBold"/>
            </a:endParaRPr>
          </a:p>
        </p:txBody>
      </p:sp>
      <p:sp>
        <p:nvSpPr>
          <p:cNvPr id="26" name="Заголовок 1">
            <a:extLst>
              <a:ext uri="{FF2B5EF4-FFF2-40B4-BE49-F238E27FC236}">
                <a16:creationId xmlns="" xmlns:a16="http://schemas.microsoft.com/office/drawing/2014/main" id="{FE2FB17A-35D9-496D-ABF7-808CE452B100}"/>
              </a:ext>
            </a:extLst>
          </p:cNvPr>
          <p:cNvSpPr>
            <a:spLocks noGrp="1"/>
          </p:cNvSpPr>
          <p:nvPr/>
        </p:nvSpPr>
        <p:spPr>
          <a:xfrm>
            <a:off x="451413" y="734992"/>
            <a:ext cx="8271444" cy="561373"/>
          </a:xfrm>
          <a:prstGeom prst="rect">
            <a:avLst/>
          </a:prstGeom>
          <a:ln>
            <a:solidFill>
              <a:srgbClr val="F72D4F"/>
            </a:solidFill>
          </a:ln>
        </p:spPr>
        <p:txBody>
          <a:bodyPr vert="horz" lIns="68580" tIns="34290" rIns="68580" bIns="34290" rtlCol="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spcBef>
                <a:spcPct val="0"/>
              </a:spcBef>
              <a:defRPr/>
            </a:pPr>
            <a:r>
              <a:rPr lang="ru-RU" sz="1700" dirty="0" smtClean="0">
                <a:solidFill>
                  <a:prstClr val="black"/>
                </a:solidFill>
                <a:latin typeface="TT Norms ExtraBold"/>
              </a:rPr>
              <a:t>Особенности применения части третьей статьи 96 БК РФ </a:t>
            </a:r>
          </a:p>
          <a:p>
            <a:pPr algn="ctr" defTabSz="685800">
              <a:spcBef>
                <a:spcPct val="0"/>
              </a:spcBef>
              <a:defRPr/>
            </a:pPr>
            <a:r>
              <a:rPr lang="ru-RU" sz="1700" dirty="0" smtClean="0">
                <a:solidFill>
                  <a:prstClr val="black"/>
                </a:solidFill>
                <a:latin typeface="TT Norms ExtraBold"/>
              </a:rPr>
              <a:t>письмо Минфина России от 22.03.2023 № 02-11-10/24795</a:t>
            </a:r>
            <a:endParaRPr lang="ru-RU" sz="1700" dirty="0">
              <a:solidFill>
                <a:prstClr val="black"/>
              </a:solidFill>
              <a:latin typeface="TT Norms ExtraBold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1413" y="1373166"/>
            <a:ext cx="2322653" cy="692497"/>
          </a:xfrm>
          <a:prstGeom prst="rect">
            <a:avLst/>
          </a:prstGeom>
          <a:noFill/>
          <a:ln>
            <a:solidFill>
              <a:srgbClr val="5F92FF"/>
            </a:solidFill>
          </a:ln>
        </p:spPr>
        <p:txBody>
          <a:bodyPr wrap="square" rtlCol="0">
            <a:spAutoFit/>
          </a:bodyPr>
          <a:lstStyle/>
          <a:p>
            <a:r>
              <a:rPr lang="ru-RU" sz="1300" dirty="0">
                <a:latin typeface="TT Norms ExtraBold"/>
                <a:ea typeface="+mj-ea"/>
                <a:cs typeface="+mj-cs"/>
              </a:rPr>
              <a:t>Остатки </a:t>
            </a:r>
          </a:p>
          <a:p>
            <a:r>
              <a:rPr lang="ru-RU" sz="1300" dirty="0" smtClean="0">
                <a:latin typeface="TT Norms ExtraBold"/>
                <a:ea typeface="+mj-ea"/>
                <a:cs typeface="+mj-cs"/>
              </a:rPr>
              <a:t>муниципального</a:t>
            </a:r>
            <a:endParaRPr lang="ru-RU" sz="1300" dirty="0" smtClean="0">
              <a:latin typeface="TT Norms ExtraBold"/>
              <a:ea typeface="+mj-ea"/>
              <a:cs typeface="+mj-cs"/>
            </a:endParaRPr>
          </a:p>
          <a:p>
            <a:r>
              <a:rPr lang="ru-RU" sz="1300" dirty="0" smtClean="0">
                <a:latin typeface="TT Norms ExtraBold"/>
                <a:ea typeface="+mj-ea"/>
                <a:cs typeface="+mj-cs"/>
              </a:rPr>
              <a:t>дорожного </a:t>
            </a:r>
            <a:r>
              <a:rPr lang="ru-RU" sz="1300" dirty="0">
                <a:latin typeface="TT Norms ExtraBold"/>
                <a:ea typeface="+mj-ea"/>
                <a:cs typeface="+mj-cs"/>
              </a:rPr>
              <a:t>фонда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420318" y="1461755"/>
            <a:ext cx="2892149" cy="492443"/>
          </a:xfrm>
          <a:prstGeom prst="rect">
            <a:avLst/>
          </a:prstGeom>
          <a:noFill/>
          <a:ln>
            <a:solidFill>
              <a:srgbClr val="52D6B7"/>
            </a:solidFill>
          </a:ln>
        </p:spPr>
        <p:txBody>
          <a:bodyPr wrap="square" rtlCol="0">
            <a:spAutoFit/>
          </a:bodyPr>
          <a:lstStyle/>
          <a:p>
            <a:r>
              <a:rPr lang="ru-RU" sz="1300" dirty="0">
                <a:latin typeface="TT Norms ExtraBold"/>
                <a:ea typeface="+mj-ea"/>
                <a:cs typeface="+mj-cs"/>
              </a:rPr>
              <a:t>н</a:t>
            </a:r>
            <a:r>
              <a:rPr lang="ru-RU" sz="1300" dirty="0" smtClean="0">
                <a:latin typeface="TT Norms ExtraBold"/>
                <a:ea typeface="+mj-ea"/>
                <a:cs typeface="+mj-cs"/>
              </a:rPr>
              <a:t>а увеличение муниципального дорожного </a:t>
            </a:r>
            <a:r>
              <a:rPr lang="ru-RU" sz="1300" dirty="0">
                <a:latin typeface="TT Norms ExtraBold"/>
                <a:ea typeface="+mj-ea"/>
                <a:cs typeface="+mj-cs"/>
              </a:rPr>
              <a:t>фонда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51413" y="2462731"/>
            <a:ext cx="2322652" cy="292388"/>
          </a:xfrm>
          <a:prstGeom prst="rect">
            <a:avLst/>
          </a:prstGeom>
          <a:noFill/>
          <a:ln>
            <a:solidFill>
              <a:srgbClr val="5F92FF"/>
            </a:solidFill>
          </a:ln>
        </p:spPr>
        <p:txBody>
          <a:bodyPr wrap="square" rtlCol="0">
            <a:spAutoFit/>
          </a:bodyPr>
          <a:lstStyle/>
          <a:p>
            <a:r>
              <a:rPr lang="ru-RU" sz="1300" dirty="0">
                <a:latin typeface="TT Norms ExtraBold"/>
                <a:ea typeface="+mj-ea"/>
                <a:cs typeface="+mj-cs"/>
              </a:rPr>
              <a:t>Иные остатки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420319" y="2042580"/>
            <a:ext cx="2892150" cy="1092607"/>
          </a:xfrm>
          <a:prstGeom prst="rect">
            <a:avLst/>
          </a:prstGeom>
          <a:noFill/>
          <a:ln>
            <a:solidFill>
              <a:srgbClr val="52D6B7"/>
            </a:solidFill>
          </a:ln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TT Norms ExtraBold"/>
                <a:ea typeface="+mj-ea"/>
                <a:cs typeface="+mj-cs"/>
              </a:rPr>
              <a:t>1)на </a:t>
            </a:r>
            <a:r>
              <a:rPr lang="ru-RU" sz="1300" dirty="0">
                <a:latin typeface="TT Norms ExtraBold"/>
                <a:ea typeface="+mj-ea"/>
                <a:cs typeface="+mj-cs"/>
              </a:rPr>
              <a:t>покрытие временных </a:t>
            </a:r>
            <a:endParaRPr lang="ru-RU" sz="1300" dirty="0" smtClean="0">
              <a:latin typeface="TT Norms ExtraBold"/>
              <a:ea typeface="+mj-ea"/>
              <a:cs typeface="+mj-cs"/>
            </a:endParaRPr>
          </a:p>
          <a:p>
            <a:r>
              <a:rPr lang="ru-RU" sz="1300" dirty="0" smtClean="0">
                <a:latin typeface="TT Norms ExtraBold"/>
                <a:ea typeface="+mj-ea"/>
                <a:cs typeface="+mj-cs"/>
              </a:rPr>
              <a:t>кассовых разрывов;</a:t>
            </a:r>
            <a:endParaRPr lang="ru-RU" sz="1300" dirty="0">
              <a:latin typeface="TT Norms ExtraBold"/>
              <a:ea typeface="+mj-ea"/>
              <a:cs typeface="+mj-cs"/>
            </a:endParaRPr>
          </a:p>
          <a:p>
            <a:r>
              <a:rPr lang="ru-RU" sz="1300" dirty="0" smtClean="0">
                <a:latin typeface="TT Norms ExtraBold"/>
                <a:ea typeface="+mj-ea"/>
                <a:cs typeface="+mj-cs"/>
              </a:rPr>
              <a:t>2)на </a:t>
            </a:r>
            <a:r>
              <a:rPr lang="ru-RU" sz="1300" dirty="0">
                <a:latin typeface="TT Norms ExtraBold"/>
                <a:ea typeface="+mj-ea"/>
                <a:cs typeface="+mj-cs"/>
              </a:rPr>
              <a:t>оплату заключенных от имени МО муниципальных </a:t>
            </a:r>
            <a:r>
              <a:rPr lang="ru-RU" sz="1300" dirty="0" smtClean="0">
                <a:latin typeface="TT Norms ExtraBold"/>
                <a:ea typeface="+mj-ea"/>
                <a:cs typeface="+mj-cs"/>
              </a:rPr>
              <a:t>контрактов;</a:t>
            </a:r>
            <a:endParaRPr lang="ru-RU" sz="1300" dirty="0">
              <a:latin typeface="TT Norms ExtraBold"/>
              <a:ea typeface="+mj-ea"/>
              <a:cs typeface="+mj-cs"/>
            </a:endParaRPr>
          </a:p>
          <a:p>
            <a:r>
              <a:rPr lang="ru-RU" sz="1300" dirty="0" smtClean="0">
                <a:latin typeface="TT Norms ExtraBold"/>
                <a:ea typeface="+mj-ea"/>
                <a:cs typeface="+mj-cs"/>
              </a:rPr>
              <a:t>3) субсидии </a:t>
            </a:r>
            <a:r>
              <a:rPr lang="ru-RU" sz="1300" dirty="0">
                <a:latin typeface="TT Norms ExtraBold"/>
                <a:ea typeface="+mj-ea"/>
                <a:cs typeface="+mj-cs"/>
              </a:rPr>
              <a:t>юридическим лицам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869694" y="1619664"/>
            <a:ext cx="1843770" cy="892552"/>
          </a:xfrm>
          <a:prstGeom prst="rect">
            <a:avLst/>
          </a:prstGeom>
          <a:noFill/>
          <a:ln>
            <a:solidFill>
              <a:srgbClr val="F72D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latin typeface="TT Norms ExtraBold"/>
                <a:ea typeface="+mj-ea"/>
                <a:cs typeface="+mj-cs"/>
              </a:rPr>
              <a:t>В случаях, предусмотренных решением о местном бюджете</a:t>
            </a:r>
            <a:endParaRPr lang="ru-RU" sz="1300" dirty="0">
              <a:latin typeface="TT Norms ExtraBold"/>
              <a:ea typeface="+mj-ea"/>
              <a:cs typeface="+mj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22477" y="3138529"/>
            <a:ext cx="2351589" cy="692497"/>
          </a:xfrm>
          <a:prstGeom prst="rect">
            <a:avLst/>
          </a:prstGeom>
          <a:noFill/>
          <a:ln>
            <a:solidFill>
              <a:srgbClr val="5F92FF"/>
            </a:solidFill>
          </a:ln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TT Norms ExtraBold"/>
                <a:ea typeface="+mj-ea"/>
                <a:cs typeface="+mj-cs"/>
              </a:rPr>
              <a:t>ВСЕГО остатки – остатки дорожного фонда – иные остатки </a:t>
            </a:r>
            <a:endParaRPr lang="ru-RU" sz="1300" dirty="0">
              <a:latin typeface="TT Norms ExtraBold"/>
              <a:ea typeface="+mj-ea"/>
              <a:cs typeface="+mj-c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420319" y="3226087"/>
            <a:ext cx="2892149" cy="492443"/>
          </a:xfrm>
          <a:prstGeom prst="rect">
            <a:avLst/>
          </a:prstGeom>
          <a:noFill/>
          <a:ln>
            <a:solidFill>
              <a:srgbClr val="52D6B7"/>
            </a:solidFill>
          </a:ln>
        </p:spPr>
        <p:txBody>
          <a:bodyPr wrap="square" rtlCol="0">
            <a:spAutoFit/>
          </a:bodyPr>
          <a:lstStyle/>
          <a:p>
            <a:r>
              <a:rPr lang="ru-RU" sz="1300" dirty="0">
                <a:latin typeface="TT Norms ExtraBold"/>
                <a:ea typeface="+mj-ea"/>
                <a:cs typeface="+mj-cs"/>
              </a:rPr>
              <a:t>н</a:t>
            </a:r>
            <a:r>
              <a:rPr lang="ru-RU" sz="1300" dirty="0" smtClean="0">
                <a:latin typeface="TT Norms ExtraBold"/>
                <a:ea typeface="+mj-ea"/>
                <a:cs typeface="+mj-cs"/>
              </a:rPr>
              <a:t>а исполнение принимаемых </a:t>
            </a:r>
            <a:r>
              <a:rPr lang="ru-RU" sz="1300" b="1" dirty="0" smtClean="0">
                <a:solidFill>
                  <a:srgbClr val="5F92FF"/>
                </a:solidFill>
                <a:latin typeface="TT Norms ExtraBold"/>
                <a:ea typeface="+mj-ea"/>
                <a:cs typeface="+mj-cs"/>
              </a:rPr>
              <a:t>новых</a:t>
            </a:r>
            <a:r>
              <a:rPr lang="ru-RU" sz="1300" dirty="0" smtClean="0">
                <a:latin typeface="TT Norms ExtraBold"/>
                <a:ea typeface="+mj-ea"/>
                <a:cs typeface="+mj-cs"/>
              </a:rPr>
              <a:t> расходных обязательств </a:t>
            </a:r>
            <a:endParaRPr lang="ru-RU" sz="1300" dirty="0">
              <a:latin typeface="TT Norms ExtraBold"/>
              <a:ea typeface="+mj-ea"/>
              <a:cs typeface="+mj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869694" y="2908702"/>
            <a:ext cx="1853163" cy="892552"/>
          </a:xfrm>
          <a:prstGeom prst="rect">
            <a:avLst/>
          </a:prstGeom>
          <a:noFill/>
          <a:ln>
            <a:solidFill>
              <a:srgbClr val="F72D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latin typeface="TT Norms ExtraBold"/>
                <a:ea typeface="+mj-ea"/>
                <a:cs typeface="+mj-cs"/>
              </a:rPr>
              <a:t>В порядке, </a:t>
            </a:r>
            <a:r>
              <a:rPr lang="ru-RU" sz="1300" dirty="0" smtClean="0">
                <a:latin typeface="TT Norms ExtraBold"/>
                <a:ea typeface="+mj-ea"/>
                <a:cs typeface="+mj-cs"/>
              </a:rPr>
              <a:t>установленном </a:t>
            </a:r>
            <a:r>
              <a:rPr lang="ru-RU" sz="1300" dirty="0" smtClean="0">
                <a:latin typeface="TT Norms ExtraBold"/>
                <a:ea typeface="+mj-ea"/>
                <a:cs typeface="+mj-cs"/>
              </a:rPr>
              <a:t>муниципальным правовым </a:t>
            </a:r>
            <a:r>
              <a:rPr lang="ru-RU" sz="1300" dirty="0" smtClean="0">
                <a:latin typeface="TT Norms ExtraBold"/>
                <a:ea typeface="+mj-ea"/>
                <a:cs typeface="+mj-cs"/>
              </a:rPr>
              <a:t>актом</a:t>
            </a:r>
            <a:endParaRPr lang="ru-RU" sz="1300" dirty="0">
              <a:latin typeface="TT Norms ExtraBold"/>
              <a:ea typeface="+mj-ea"/>
              <a:cs typeface="+mj-cs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2872122" y="1708618"/>
            <a:ext cx="459169" cy="1"/>
          </a:xfrm>
          <a:prstGeom prst="straightConnector1">
            <a:avLst/>
          </a:prstGeom>
          <a:ln w="38100">
            <a:solidFill>
              <a:srgbClr val="5F92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2842806" y="2612033"/>
            <a:ext cx="457200" cy="0"/>
          </a:xfrm>
          <a:prstGeom prst="straightConnector1">
            <a:avLst/>
          </a:prstGeom>
          <a:ln w="38100">
            <a:solidFill>
              <a:srgbClr val="5F92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6341395" y="2193403"/>
            <a:ext cx="435182" cy="441890"/>
          </a:xfrm>
          <a:prstGeom prst="straightConnector1">
            <a:avLst/>
          </a:prstGeom>
          <a:ln w="38100">
            <a:solidFill>
              <a:srgbClr val="F72D4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2842806" y="3484777"/>
            <a:ext cx="468449" cy="1"/>
          </a:xfrm>
          <a:prstGeom prst="straightConnector1">
            <a:avLst/>
          </a:prstGeom>
          <a:ln w="38100">
            <a:solidFill>
              <a:srgbClr val="5F92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6388144" y="3479789"/>
            <a:ext cx="405909" cy="0"/>
          </a:xfrm>
          <a:prstGeom prst="straightConnector1">
            <a:avLst/>
          </a:prstGeom>
          <a:ln w="38100">
            <a:solidFill>
              <a:srgbClr val="F72D4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4794670" y="3736432"/>
            <a:ext cx="0" cy="247628"/>
          </a:xfrm>
          <a:prstGeom prst="straightConnector1">
            <a:avLst/>
          </a:prstGeom>
          <a:ln w="38100">
            <a:solidFill>
              <a:srgbClr val="F72D4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Заголовок 1">
            <a:extLst>
              <a:ext uri="{FF2B5EF4-FFF2-40B4-BE49-F238E27FC236}">
                <a16:creationId xmlns="" xmlns:a16="http://schemas.microsoft.com/office/drawing/2014/main" id="{FE2FB17A-35D9-496D-ABF7-808CE452B100}"/>
              </a:ext>
            </a:extLst>
          </p:cNvPr>
          <p:cNvSpPr>
            <a:spLocks noGrp="1"/>
          </p:cNvSpPr>
          <p:nvPr/>
        </p:nvSpPr>
        <p:spPr>
          <a:xfrm>
            <a:off x="2077657" y="4026232"/>
            <a:ext cx="5422738" cy="466773"/>
          </a:xfrm>
          <a:prstGeom prst="rect">
            <a:avLst/>
          </a:prstGeom>
          <a:noFill/>
          <a:ln w="28575">
            <a:solidFill>
              <a:srgbClr val="F72D4F"/>
            </a:solidFill>
          </a:ln>
        </p:spPr>
        <p:txBody>
          <a:bodyPr vert="horz" lIns="68580" tIns="34290" rIns="68580" bIns="34290" rtlCol="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 defTabSz="685800">
              <a:spcBef>
                <a:spcPct val="0"/>
              </a:spcBef>
              <a:defRPr/>
            </a:pPr>
            <a:r>
              <a:rPr lang="ru-RU" sz="1400" dirty="0" smtClean="0">
                <a:latin typeface="TT Norms ExtraBold"/>
                <a:ea typeface="+mj-ea"/>
                <a:cs typeface="+mj-cs"/>
              </a:rPr>
              <a:t>МО с </a:t>
            </a:r>
            <a:r>
              <a:rPr lang="ru-RU" sz="1400" b="1" dirty="0" smtClean="0">
                <a:solidFill>
                  <a:srgbClr val="5F92FF"/>
                </a:solidFill>
                <a:latin typeface="TT Norms ExtraBold"/>
                <a:ea typeface="+mj-ea"/>
                <a:cs typeface="+mj-cs"/>
              </a:rPr>
              <a:t>низким </a:t>
            </a:r>
            <a:r>
              <a:rPr lang="ru-RU" sz="1400" dirty="0" smtClean="0">
                <a:latin typeface="TT Norms ExtraBold"/>
                <a:ea typeface="+mj-ea"/>
                <a:cs typeface="+mj-cs"/>
              </a:rPr>
              <a:t>уровнем долговой устойчивости таким правом </a:t>
            </a:r>
          </a:p>
          <a:p>
            <a:pPr lvl="0" algn="ctr" defTabSz="685800">
              <a:spcBef>
                <a:spcPct val="0"/>
              </a:spcBef>
              <a:defRPr/>
            </a:pPr>
            <a:r>
              <a:rPr lang="ru-RU" sz="1400" b="1" dirty="0" smtClean="0">
                <a:solidFill>
                  <a:srgbClr val="5F92FF"/>
                </a:solidFill>
                <a:latin typeface="TT Norms ExtraBold"/>
                <a:ea typeface="+mj-ea"/>
                <a:cs typeface="+mj-cs"/>
              </a:rPr>
              <a:t>не обладают</a:t>
            </a:r>
            <a:endParaRPr lang="ru-RU" sz="1400" b="1" dirty="0">
              <a:solidFill>
                <a:srgbClr val="5F92FF"/>
              </a:solidFill>
              <a:latin typeface="TT Norms ExtraBold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2434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0" y="4522470"/>
            <a:ext cx="9144000" cy="6668"/>
          </a:xfrm>
          <a:prstGeom prst="line">
            <a:avLst/>
          </a:prstGeom>
          <a:ln w="19050">
            <a:solidFill>
              <a:srgbClr val="196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9" y="4650581"/>
            <a:ext cx="691307" cy="345270"/>
          </a:xfrm>
          <a:prstGeom prst="rect">
            <a:avLst/>
          </a:prstGeom>
        </p:spPr>
      </p:pic>
      <p:sp>
        <p:nvSpPr>
          <p:cNvPr id="24" name="3 CuadroTexto"/>
          <p:cNvSpPr txBox="1"/>
          <p:nvPr/>
        </p:nvSpPr>
        <p:spPr>
          <a:xfrm>
            <a:off x="6776577" y="4641312"/>
            <a:ext cx="1728192" cy="338554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r>
              <a:rPr lang="ru-RU" sz="1100" dirty="0" smtClean="0">
                <a:solidFill>
                  <a:srgbClr val="1962E9"/>
                </a:solidFill>
                <a:latin typeface="TT Norms Medium" panose="02000803030000020003" pitchFamily="50" charset="-52"/>
              </a:rPr>
              <a:t>ПРАВИТЕЛЬСТВО</a:t>
            </a:r>
          </a:p>
          <a:p>
            <a:r>
              <a:rPr lang="ru-RU" sz="1100" dirty="0" smtClean="0">
                <a:solidFill>
                  <a:srgbClr val="1962E9"/>
                </a:solidFill>
                <a:latin typeface="TT Norms Medium" panose="02000803030000020003" pitchFamily="50" charset="-52"/>
              </a:rPr>
              <a:t>АМУРСКОЙ ОБЛАСТИ</a:t>
            </a:r>
          </a:p>
        </p:txBody>
      </p:sp>
      <p:sp>
        <p:nvSpPr>
          <p:cNvPr id="14" name="Овал 13"/>
          <p:cNvSpPr/>
          <p:nvPr/>
        </p:nvSpPr>
        <p:spPr>
          <a:xfrm>
            <a:off x="8439156" y="265089"/>
            <a:ext cx="268146" cy="244682"/>
          </a:xfrm>
          <a:prstGeom prst="ellipse">
            <a:avLst/>
          </a:prstGeom>
          <a:noFill/>
          <a:ln>
            <a:solidFill>
              <a:srgbClr val="1962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7808681" y="345082"/>
            <a:ext cx="352738" cy="1975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1100" b="1" dirty="0">
              <a:solidFill>
                <a:srgbClr val="1962E9"/>
              </a:solidFill>
              <a:latin typeface="TT Norms Regular" panose="02000503030000020003" pitchFamily="50" charset="-52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395" y="4627184"/>
            <a:ext cx="308711" cy="366809"/>
          </a:xfrm>
          <a:prstGeom prst="rect">
            <a:avLst/>
          </a:prstGeom>
        </p:spPr>
      </p:pic>
      <p:sp>
        <p:nvSpPr>
          <p:cNvPr id="22" name="Заголовок 1"/>
          <p:cNvSpPr>
            <a:spLocks noGrp="1"/>
          </p:cNvSpPr>
          <p:nvPr>
            <p:ph type="ctrTitle"/>
          </p:nvPr>
        </p:nvSpPr>
        <p:spPr>
          <a:xfrm>
            <a:off x="503498" y="189506"/>
            <a:ext cx="8203803" cy="805917"/>
          </a:xfrm>
        </p:spPr>
        <p:txBody>
          <a:bodyPr anchor="t">
            <a:noAutofit/>
          </a:bodyPr>
          <a:lstStyle/>
          <a:p>
            <a:pPr algn="l"/>
            <a:r>
              <a:rPr lang="ru-RU" sz="2400" dirty="0">
                <a:latin typeface="TT Norms ExtraBold"/>
              </a:rPr>
              <a:t>Случаи направления проекта решения о бюджете на согласование в Минфин АО</a:t>
            </a:r>
            <a:br>
              <a:rPr lang="ru-RU" sz="2400" dirty="0">
                <a:latin typeface="TT Norms ExtraBold"/>
              </a:rPr>
            </a:br>
            <a:endParaRPr lang="ru-RU" sz="2400" dirty="0">
              <a:latin typeface="TT Norms ExtraBol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2588" y="1123805"/>
            <a:ext cx="4009412" cy="307777"/>
          </a:xfrm>
          <a:prstGeom prst="rect">
            <a:avLst/>
          </a:prstGeom>
          <a:solidFill>
            <a:srgbClr val="BFBFBF"/>
          </a:solidFill>
          <a:ln>
            <a:solidFill>
              <a:srgbClr val="BFBFB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TT Norms Bold" panose="02000803040000020004" pitchFamily="50" charset="-52"/>
              </a:rPr>
              <a:t>По условиям Соглашения о мерах по СЭР</a:t>
            </a:r>
            <a:endParaRPr lang="ru-RU" sz="1400" dirty="0">
              <a:solidFill>
                <a:prstClr val="black"/>
              </a:solidFill>
              <a:latin typeface="TT Norms Bold" panose="02000803040000020004" pitchFamily="50" charset="-5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2587" y="1686155"/>
            <a:ext cx="4022563" cy="677108"/>
          </a:xfrm>
          <a:prstGeom prst="rect">
            <a:avLst/>
          </a:prstGeom>
          <a:noFill/>
          <a:ln>
            <a:solidFill>
              <a:srgbClr val="52D6B7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solidFill>
                  <a:srgbClr val="000000"/>
                </a:solidFill>
                <a:latin typeface="TT Norms Regular" pitchFamily="50" charset="-52"/>
              </a:rPr>
              <a:t>на соответствие требованиям БК РФ, об обеспечении в полном объеме первоочередных расходов бюджета </a:t>
            </a:r>
            <a:r>
              <a:rPr lang="ru-RU" sz="1400" b="1" dirty="0">
                <a:solidFill>
                  <a:srgbClr val="000000"/>
                </a:solidFill>
                <a:latin typeface="TT Norms Regular" pitchFamily="50" charset="-52"/>
              </a:rPr>
              <a:t>не позднее 20 </a:t>
            </a:r>
            <a:r>
              <a:rPr lang="ru-RU" sz="1400" b="1" dirty="0" smtClean="0">
                <a:solidFill>
                  <a:srgbClr val="000000"/>
                </a:solidFill>
                <a:latin typeface="TT Norms Regular" pitchFamily="50" charset="-52"/>
              </a:rPr>
              <a:t>октября</a:t>
            </a:r>
            <a:endParaRPr lang="ru-RU" sz="1400" b="1" dirty="0">
              <a:solidFill>
                <a:srgbClr val="000000"/>
              </a:solidFill>
              <a:latin typeface="TT Norms Regular" pitchFamily="50" charset="-5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83852" y="1706937"/>
            <a:ext cx="3704998" cy="492443"/>
          </a:xfrm>
          <a:prstGeom prst="rect">
            <a:avLst/>
          </a:prstGeom>
          <a:noFill/>
          <a:ln>
            <a:solidFill>
              <a:srgbClr val="52D6B7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solidFill>
                  <a:srgbClr val="000000"/>
                </a:solidFill>
                <a:latin typeface="TT Norms Regular" pitchFamily="50" charset="-52"/>
              </a:rPr>
              <a:t>на соответствие требованиям бюджетного законодательства РФ </a:t>
            </a:r>
            <a:r>
              <a:rPr lang="ru-RU" sz="1400" b="1" dirty="0" smtClean="0">
                <a:solidFill>
                  <a:srgbClr val="000000"/>
                </a:solidFill>
                <a:latin typeface="TT Norms Regular" pitchFamily="50" charset="-52"/>
              </a:rPr>
              <a:t>не позднее 15 ноября</a:t>
            </a:r>
            <a:endParaRPr lang="ru-RU" sz="1400" b="1" dirty="0">
              <a:solidFill>
                <a:srgbClr val="000000"/>
              </a:solidFill>
              <a:latin typeface="TT Norms Regular" pitchFamily="50" charset="-5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62859" y="2481076"/>
            <a:ext cx="3725991" cy="677108"/>
          </a:xfrm>
          <a:prstGeom prst="rect">
            <a:avLst/>
          </a:prstGeom>
          <a:noFill/>
          <a:ln>
            <a:solidFill>
              <a:srgbClr val="52D6B7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0000"/>
                </a:solidFill>
                <a:latin typeface="TT Norms Regular" pitchFamily="50" charset="-52"/>
              </a:rPr>
              <a:t>представляют муниципальные образования, в отношении которых осуществляются меры, предусмотренные </a:t>
            </a:r>
            <a:r>
              <a:rPr lang="ru-RU" sz="1400" b="1" dirty="0" smtClean="0">
                <a:solidFill>
                  <a:srgbClr val="000000"/>
                </a:solidFill>
                <a:latin typeface="TT Norms Regular" pitchFamily="50" charset="-52"/>
              </a:rPr>
              <a:t>пунктом 4 статьи 136 БК</a:t>
            </a:r>
            <a:endParaRPr lang="ru-RU" sz="1400" b="1" dirty="0">
              <a:solidFill>
                <a:prstClr val="black"/>
              </a:solidFill>
              <a:latin typeface="TT Norms Regular" pitchFamily="50" charset="-52"/>
              <a:hlinkClick r:id="rId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83852" y="1123802"/>
            <a:ext cx="3704999" cy="307777"/>
          </a:xfrm>
          <a:prstGeom prst="rect">
            <a:avLst/>
          </a:prstGeom>
          <a:solidFill>
            <a:srgbClr val="BFBFBF"/>
          </a:solidFill>
          <a:ln>
            <a:solidFill>
              <a:srgbClr val="BFBFB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T Norms Bold" panose="02000803040000020004" pitchFamily="50" charset="-52"/>
              </a:rPr>
              <a:t>По требованиям БК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2587" y="2645156"/>
            <a:ext cx="4022563" cy="646331"/>
          </a:xfrm>
          <a:prstGeom prst="rect">
            <a:avLst/>
          </a:prstGeom>
          <a:noFill/>
          <a:ln>
            <a:solidFill>
              <a:srgbClr val="52D6B7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solidFill>
                  <a:srgbClr val="000000"/>
                </a:solidFill>
                <a:latin typeface="TT Norms Regular" pitchFamily="50" charset="-52"/>
              </a:rPr>
              <a:t>п</a:t>
            </a:r>
            <a:r>
              <a:rPr lang="ru-RU" sz="1200" dirty="0" smtClean="0">
                <a:solidFill>
                  <a:srgbClr val="000000"/>
                </a:solidFill>
                <a:latin typeface="TT Norms Regular" pitchFamily="50" charset="-52"/>
              </a:rPr>
              <a:t>редставляют муниципальные районы, муниципальные и городские округа </a:t>
            </a:r>
            <a:r>
              <a:rPr lang="ru-RU" sz="1200" i="1" dirty="0" smtClean="0">
                <a:solidFill>
                  <a:srgbClr val="000000"/>
                </a:solidFill>
                <a:latin typeface="TT Norms Regular" pitchFamily="50" charset="-52"/>
              </a:rPr>
              <a:t>(за исключением МО, преобразующихся в муниципальные округа)</a:t>
            </a:r>
            <a:endParaRPr lang="ru-RU" sz="1200" i="1" dirty="0">
              <a:solidFill>
                <a:srgbClr val="000000"/>
              </a:solidFill>
              <a:latin typeface="TT Norms Regular" pitchFamily="50" charset="-52"/>
            </a:endParaRPr>
          </a:p>
        </p:txBody>
      </p:sp>
      <p:sp>
        <p:nvSpPr>
          <p:cNvPr id="3" name="Стрелка вправо 2"/>
          <p:cNvSpPr/>
          <p:nvPr/>
        </p:nvSpPr>
        <p:spPr>
          <a:xfrm rot="5400000">
            <a:off x="2487758" y="1501115"/>
            <a:ext cx="168902" cy="133957"/>
          </a:xfrm>
          <a:prstGeom prst="rightArrow">
            <a:avLst/>
          </a:prstGeom>
          <a:solidFill>
            <a:srgbClr val="52D6B7"/>
          </a:solidFill>
          <a:ln>
            <a:solidFill>
              <a:srgbClr val="52D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39156" y="273035"/>
            <a:ext cx="268146" cy="24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endParaRPr lang="ru-RU" sz="1100" b="1" dirty="0">
              <a:solidFill>
                <a:srgbClr val="1962E9"/>
              </a:solidFill>
              <a:latin typeface="TT Norms Regular" panose="02000503030000020003" pitchFamily="50" charset="-52"/>
            </a:endParaRPr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6692125" y="1516819"/>
            <a:ext cx="168902" cy="133957"/>
          </a:xfrm>
          <a:prstGeom prst="rightArrow">
            <a:avLst/>
          </a:prstGeom>
          <a:solidFill>
            <a:srgbClr val="52D6B7"/>
          </a:solidFill>
          <a:ln>
            <a:solidFill>
              <a:srgbClr val="52D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2496136" y="2446036"/>
            <a:ext cx="168902" cy="133957"/>
          </a:xfrm>
          <a:prstGeom prst="rightArrow">
            <a:avLst/>
          </a:prstGeom>
          <a:solidFill>
            <a:srgbClr val="52D6B7"/>
          </a:solidFill>
          <a:ln>
            <a:solidFill>
              <a:srgbClr val="52D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0" name="Стрелка вправо 29"/>
          <p:cNvSpPr/>
          <p:nvPr/>
        </p:nvSpPr>
        <p:spPr>
          <a:xfrm rot="5400000">
            <a:off x="6708081" y="2288708"/>
            <a:ext cx="168902" cy="133957"/>
          </a:xfrm>
          <a:prstGeom prst="rightArrow">
            <a:avLst/>
          </a:prstGeom>
          <a:solidFill>
            <a:srgbClr val="52D6B7"/>
          </a:solidFill>
          <a:ln>
            <a:solidFill>
              <a:srgbClr val="52D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64642" y="3715336"/>
            <a:ext cx="1046766" cy="646331"/>
          </a:xfrm>
          <a:prstGeom prst="rect">
            <a:avLst/>
          </a:prstGeom>
          <a:noFill/>
          <a:ln>
            <a:solidFill>
              <a:srgbClr val="F72D4F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200" dirty="0">
                <a:solidFill>
                  <a:prstClr val="black"/>
                </a:solidFill>
                <a:latin typeface="TT Norms Bold" panose="02000803040000020004" pitchFamily="50" charset="-52"/>
              </a:rPr>
              <a:t>учесть замечания </a:t>
            </a:r>
            <a:r>
              <a:rPr lang="ru-RU" sz="1200" dirty="0" err="1" smtClean="0">
                <a:solidFill>
                  <a:prstClr val="black"/>
                </a:solidFill>
                <a:latin typeface="TT Norms Bold" panose="02000803040000020004" pitchFamily="50" charset="-52"/>
              </a:rPr>
              <a:t>минфина</a:t>
            </a:r>
            <a:endParaRPr lang="ru-RU" sz="1200" dirty="0">
              <a:solidFill>
                <a:prstClr val="black"/>
              </a:solidFill>
              <a:latin typeface="TT Norms Bold" panose="02000803040000020004" pitchFamily="50" charset="-5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65304" y="3576837"/>
            <a:ext cx="2577980" cy="461665"/>
          </a:xfrm>
          <a:prstGeom prst="rect">
            <a:avLst/>
          </a:prstGeom>
          <a:noFill/>
          <a:ln>
            <a:solidFill>
              <a:srgbClr val="F72D4F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200" dirty="0">
                <a:solidFill>
                  <a:srgbClr val="000000"/>
                </a:solidFill>
                <a:latin typeface="TT Norms Regular" pitchFamily="50" charset="-52"/>
              </a:rPr>
              <a:t>при подготовке поправок в проект решения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362124" y="4182052"/>
            <a:ext cx="4889979" cy="276999"/>
          </a:xfrm>
          <a:prstGeom prst="rect">
            <a:avLst/>
          </a:prstGeom>
          <a:noFill/>
          <a:ln>
            <a:solidFill>
              <a:srgbClr val="F72D4F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200" dirty="0">
                <a:solidFill>
                  <a:srgbClr val="000000"/>
                </a:solidFill>
                <a:latin typeface="TT Norms Regular" pitchFamily="50" charset="-52"/>
              </a:rPr>
              <a:t>при формировании проекта местного бюджета на следующий год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 flipV="1">
            <a:off x="2011408" y="3801573"/>
            <a:ext cx="350716" cy="46167"/>
          </a:xfrm>
          <a:prstGeom prst="straightConnector1">
            <a:avLst/>
          </a:prstGeom>
          <a:ln w="41275">
            <a:solidFill>
              <a:srgbClr val="F72D4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2011408" y="4133338"/>
            <a:ext cx="344128" cy="147638"/>
          </a:xfrm>
          <a:prstGeom prst="straightConnector1">
            <a:avLst/>
          </a:prstGeom>
          <a:ln w="41275">
            <a:solidFill>
              <a:srgbClr val="F72D4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" descr="C:\Users\PodoprigoraNV\Desktop\275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87" y="3807669"/>
            <a:ext cx="479266" cy="54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2"/>
          <p:cNvSpPr txBox="1"/>
          <p:nvPr/>
        </p:nvSpPr>
        <p:spPr>
          <a:xfrm>
            <a:off x="5227462" y="3269118"/>
            <a:ext cx="3561389" cy="830997"/>
          </a:xfrm>
          <a:prstGeom prst="rect">
            <a:avLst/>
          </a:prstGeom>
          <a:noFill/>
          <a:ln>
            <a:solidFill>
              <a:srgbClr val="F72D4F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 smtClean="0">
                <a:solidFill>
                  <a:srgbClr val="000000"/>
                </a:solidFill>
                <a:latin typeface="TT Norms Regular" pitchFamily="50" charset="-52"/>
              </a:rPr>
              <a:t>недопущение принятия проекта решения без учета рекомендаций </a:t>
            </a:r>
            <a:r>
              <a:rPr lang="ru-RU" sz="1200" dirty="0" err="1" smtClean="0">
                <a:solidFill>
                  <a:srgbClr val="000000"/>
                </a:solidFill>
                <a:latin typeface="TT Norms Regular" pitchFamily="50" charset="-52"/>
              </a:rPr>
              <a:t>минфина</a:t>
            </a:r>
            <a:r>
              <a:rPr lang="ru-RU" sz="1200" dirty="0" smtClean="0">
                <a:solidFill>
                  <a:srgbClr val="000000"/>
                </a:solidFill>
                <a:latin typeface="TT Norms Regular" pitchFamily="50" charset="-52"/>
              </a:rPr>
              <a:t> АО, а также предоставление до 1 января в </a:t>
            </a:r>
            <a:r>
              <a:rPr lang="ru-RU" sz="1200" dirty="0" err="1" smtClean="0">
                <a:solidFill>
                  <a:srgbClr val="000000"/>
                </a:solidFill>
                <a:latin typeface="TT Norms Regular" pitchFamily="50" charset="-52"/>
              </a:rPr>
              <a:t>минфин</a:t>
            </a:r>
            <a:r>
              <a:rPr lang="ru-RU" sz="1200" dirty="0" smtClean="0">
                <a:solidFill>
                  <a:srgbClr val="000000"/>
                </a:solidFill>
                <a:latin typeface="TT Norms Regular" pitchFamily="50" charset="-52"/>
              </a:rPr>
              <a:t> АО утвержденного решения о бюджете</a:t>
            </a:r>
            <a:endParaRPr lang="ru-RU" sz="1200" dirty="0">
              <a:solidFill>
                <a:srgbClr val="000000"/>
              </a:solidFill>
              <a:latin typeface="TT Norms Regular" pitchFamily="50" charset="-52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flipV="1">
            <a:off x="4940242" y="3801573"/>
            <a:ext cx="287220" cy="2385"/>
          </a:xfrm>
          <a:prstGeom prst="straightConnector1">
            <a:avLst/>
          </a:prstGeom>
          <a:ln w="41275">
            <a:solidFill>
              <a:srgbClr val="F72D4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Заголовок 1"/>
          <p:cNvSpPr txBox="1">
            <a:spLocks/>
          </p:cNvSpPr>
          <p:nvPr/>
        </p:nvSpPr>
        <p:spPr>
          <a:xfrm>
            <a:off x="8439157" y="273035"/>
            <a:ext cx="268146" cy="2446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100" b="1" dirty="0">
                <a:solidFill>
                  <a:srgbClr val="1962E9"/>
                </a:solidFill>
                <a:latin typeface="TT Norms Regular" panose="02000503030000020003" pitchFamily="50" charset="-52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02201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 txBox="1">
            <a:spLocks noGrp="1"/>
          </p:cNvSpPr>
          <p:nvPr>
            <p:ph type="title"/>
          </p:nvPr>
        </p:nvSpPr>
        <p:spPr bwMode="auto">
          <a:xfrm>
            <a:off x="289560" y="175090"/>
            <a:ext cx="8456509" cy="687224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685800"/>
            <a:r>
              <a:rPr lang="ru-RU" sz="2400" dirty="0">
                <a:latin typeface="TT Norms ExtraBold"/>
              </a:rPr>
              <a:t>Типовые нарушения, допускаемые муниципальными образованиями при составлении проектов местных бюджетов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4522471"/>
            <a:ext cx="9144000" cy="6668"/>
          </a:xfrm>
          <a:prstGeom prst="line">
            <a:avLst/>
          </a:prstGeom>
          <a:ln w="19050">
            <a:solidFill>
              <a:srgbClr val="196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42" y="4650581"/>
            <a:ext cx="691307" cy="345270"/>
          </a:xfrm>
          <a:prstGeom prst="rect">
            <a:avLst/>
          </a:prstGeom>
        </p:spPr>
      </p:pic>
      <p:sp>
        <p:nvSpPr>
          <p:cNvPr id="10" name="3 CuadroTexto"/>
          <p:cNvSpPr txBox="1"/>
          <p:nvPr/>
        </p:nvSpPr>
        <p:spPr>
          <a:xfrm>
            <a:off x="7017877" y="4695362"/>
            <a:ext cx="1728192" cy="338554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pPr defTabSz="914400"/>
            <a:r>
              <a:rPr lang="ru-RU" sz="1100" dirty="0" smtClean="0">
                <a:solidFill>
                  <a:srgbClr val="1962E9"/>
                </a:solidFill>
                <a:latin typeface="TT Norms Medium" panose="02000803030000020003" pitchFamily="50" charset="-52"/>
              </a:rPr>
              <a:t>ПРАВИТЕЛЬСТВО</a:t>
            </a:r>
          </a:p>
          <a:p>
            <a:pPr defTabSz="914400"/>
            <a:r>
              <a:rPr lang="ru-RU" sz="1100" dirty="0" smtClean="0">
                <a:solidFill>
                  <a:srgbClr val="1962E9"/>
                </a:solidFill>
                <a:latin typeface="TT Norms Medium" panose="02000803030000020003" pitchFamily="50" charset="-52"/>
              </a:rPr>
              <a:t>АМУРСКОЙ ОБЛАСТИ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011" y="4638917"/>
            <a:ext cx="411614" cy="366809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61490" y="1044395"/>
            <a:ext cx="4324619" cy="292388"/>
          </a:xfrm>
          <a:prstGeom prst="rect">
            <a:avLst/>
          </a:prstGeom>
          <a:solidFill>
            <a:srgbClr val="52D6B7"/>
          </a:solidFill>
          <a:ln>
            <a:solidFill>
              <a:srgbClr val="52D6B7"/>
            </a:solidFill>
          </a:ln>
        </p:spPr>
        <p:txBody>
          <a:bodyPr wrap="square" rtlCol="0">
            <a:spAutoFit/>
          </a:bodyPr>
          <a:lstStyle/>
          <a:p>
            <a:pPr indent="450215" algn="ctr"/>
            <a:r>
              <a:rPr lang="ru-RU" sz="1300" dirty="0">
                <a:solidFill>
                  <a:prstClr val="black"/>
                </a:solidFill>
                <a:latin typeface="TT Norms Bold" panose="02000803040000020004" pitchFamily="50" charset="-52"/>
              </a:rPr>
              <a:t>При согласовании по условиям Соглашения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72262" y="1885893"/>
            <a:ext cx="4310510" cy="461665"/>
          </a:xfrm>
          <a:prstGeom prst="rect">
            <a:avLst/>
          </a:prstGeom>
          <a:noFill/>
          <a:ln>
            <a:solidFill>
              <a:srgbClr val="52D6B7"/>
            </a:solidFill>
          </a:ln>
        </p:spPr>
        <p:txBody>
          <a:bodyPr wrap="square" rtlCol="0">
            <a:spAutoFit/>
          </a:bodyPr>
          <a:lstStyle/>
          <a:p>
            <a:pPr algn="just" defTabSz="914400"/>
            <a:r>
              <a:rPr lang="ru-RU" sz="1200" dirty="0">
                <a:solidFill>
                  <a:srgbClr val="000000"/>
                </a:solidFill>
                <a:latin typeface="TT Norms Regular" pitchFamily="50" charset="-52"/>
              </a:rPr>
              <a:t>объем условно утверждаемых расходов не соответствует требованиям пункта 3 статьи 184.1 БК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2261" y="2438879"/>
            <a:ext cx="4310510" cy="646331"/>
          </a:xfrm>
          <a:prstGeom prst="rect">
            <a:avLst/>
          </a:prstGeom>
          <a:noFill/>
          <a:ln>
            <a:solidFill>
              <a:srgbClr val="52D6B7"/>
            </a:solidFill>
          </a:ln>
        </p:spPr>
        <p:txBody>
          <a:bodyPr wrap="square" rtlCol="0">
            <a:spAutoFit/>
          </a:bodyPr>
          <a:lstStyle/>
          <a:p>
            <a:pPr algn="just" defTabSz="914400"/>
            <a:r>
              <a:rPr lang="ru-RU" sz="1200" dirty="0">
                <a:solidFill>
                  <a:srgbClr val="000000"/>
                </a:solidFill>
                <a:latin typeface="TT Norms Regular" pitchFamily="50" charset="-52"/>
              </a:rPr>
              <a:t>в тексте решения объем бюджетных ассигнований дорожного фонда не соответствует объему бюджетных ассигнований, указанному в приложениях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1490" y="3134426"/>
            <a:ext cx="4310510" cy="461665"/>
          </a:xfrm>
          <a:prstGeom prst="rect">
            <a:avLst/>
          </a:prstGeom>
          <a:noFill/>
          <a:ln>
            <a:solidFill>
              <a:srgbClr val="52D6B7"/>
            </a:solidFill>
          </a:ln>
        </p:spPr>
        <p:txBody>
          <a:bodyPr wrap="square" rtlCol="0">
            <a:spAutoFit/>
          </a:bodyPr>
          <a:lstStyle/>
          <a:p>
            <a:pPr algn="just" defTabSz="914400"/>
            <a:r>
              <a:rPr lang="ru-RU" sz="1200" dirty="0">
                <a:solidFill>
                  <a:srgbClr val="000000"/>
                </a:solidFill>
                <a:latin typeface="TT Norms Regular" pitchFamily="50" charset="-52"/>
              </a:rPr>
              <a:t>ведомственная структура расходов бюджета не соответствует требованиям статьи 6 БК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2261" y="3664627"/>
            <a:ext cx="4310510" cy="830997"/>
          </a:xfrm>
          <a:prstGeom prst="rect">
            <a:avLst/>
          </a:prstGeom>
          <a:noFill/>
          <a:ln>
            <a:solidFill>
              <a:srgbClr val="52D6B7"/>
            </a:solidFill>
          </a:ln>
        </p:spPr>
        <p:txBody>
          <a:bodyPr wrap="square" rtlCol="0">
            <a:spAutoFit/>
          </a:bodyPr>
          <a:lstStyle/>
          <a:p>
            <a:pPr algn="just" defTabSz="914400"/>
            <a:r>
              <a:rPr lang="ru-RU" sz="1200" dirty="0">
                <a:solidFill>
                  <a:srgbClr val="000000"/>
                </a:solidFill>
                <a:latin typeface="TT Norms Regular" pitchFamily="50" charset="-52"/>
              </a:rPr>
              <a:t>расчет размера дотации на выравнивание за счет средств субвенции не соответствует Порядку, утвержденному Законом Амурской области от </a:t>
            </a:r>
            <a:r>
              <a:rPr lang="ru-RU" sz="1200" dirty="0" smtClean="0">
                <a:solidFill>
                  <a:srgbClr val="000000"/>
                </a:solidFill>
                <a:latin typeface="TT Norms Regular" pitchFamily="50" charset="-52"/>
              </a:rPr>
              <a:t>05.10.2018</a:t>
            </a:r>
          </a:p>
          <a:p>
            <a:pPr algn="just" defTabSz="914400"/>
            <a:r>
              <a:rPr lang="ru-RU" sz="1200" dirty="0" smtClean="0">
                <a:solidFill>
                  <a:srgbClr val="000000"/>
                </a:solidFill>
                <a:latin typeface="TT Norms Regular" pitchFamily="50" charset="-52"/>
              </a:rPr>
              <a:t>№ </a:t>
            </a:r>
            <a:r>
              <a:rPr lang="ru-RU" sz="1200" dirty="0">
                <a:solidFill>
                  <a:srgbClr val="000000"/>
                </a:solidFill>
                <a:latin typeface="TT Norms Regular" pitchFamily="50" charset="-52"/>
              </a:rPr>
              <a:t>252-ОЗ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5206" y="1380982"/>
            <a:ext cx="4324621" cy="461665"/>
          </a:xfrm>
          <a:prstGeom prst="rect">
            <a:avLst/>
          </a:prstGeom>
          <a:noFill/>
          <a:ln>
            <a:solidFill>
              <a:srgbClr val="52D6B7"/>
            </a:solidFill>
          </a:ln>
        </p:spPr>
        <p:txBody>
          <a:bodyPr wrap="square" rtlCol="0">
            <a:spAutoFit/>
          </a:bodyPr>
          <a:lstStyle/>
          <a:p>
            <a:pPr algn="just" defTabSz="914400"/>
            <a:r>
              <a:rPr lang="ru-RU" sz="1200" dirty="0">
                <a:solidFill>
                  <a:srgbClr val="000000"/>
                </a:solidFill>
                <a:latin typeface="TT Norms Regular" pitchFamily="50" charset="-52"/>
              </a:rPr>
              <a:t>не обеспечение источниками финансирования расходов на оплату труда и коммунальные услуги в полном объеме</a:t>
            </a:r>
          </a:p>
        </p:txBody>
      </p:sp>
      <p:sp>
        <p:nvSpPr>
          <p:cNvPr id="25" name="Овал 24"/>
          <p:cNvSpPr/>
          <p:nvPr/>
        </p:nvSpPr>
        <p:spPr>
          <a:xfrm>
            <a:off x="8579739" y="175091"/>
            <a:ext cx="268146" cy="268146"/>
          </a:xfrm>
          <a:prstGeom prst="ellipse">
            <a:avLst/>
          </a:prstGeom>
          <a:noFill/>
          <a:ln>
            <a:solidFill>
              <a:srgbClr val="1962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8477845" y="186996"/>
            <a:ext cx="409789" cy="2681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ru-RU" sz="1100" b="1" dirty="0" smtClean="0">
              <a:solidFill>
                <a:srgbClr val="1962E9"/>
              </a:solidFill>
              <a:latin typeface="TT Norms Regular" panose="02000503030000020003" pitchFamily="50" charset="-5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46428" y="1044395"/>
            <a:ext cx="3841207" cy="292388"/>
          </a:xfrm>
          <a:prstGeom prst="rect">
            <a:avLst/>
          </a:prstGeom>
          <a:solidFill>
            <a:srgbClr val="52D6B7"/>
          </a:solidFill>
          <a:ln>
            <a:solidFill>
              <a:srgbClr val="52D6B7"/>
            </a:solidFill>
          </a:ln>
        </p:spPr>
        <p:txBody>
          <a:bodyPr wrap="square" rtlCol="0">
            <a:spAutoFit/>
          </a:bodyPr>
          <a:lstStyle/>
          <a:p>
            <a:pPr indent="450215" algn="just" defTabSz="914400"/>
            <a:r>
              <a:rPr lang="ru-RU" sz="1300" dirty="0">
                <a:solidFill>
                  <a:prstClr val="black"/>
                </a:solidFill>
                <a:latin typeface="TT Norms Bold" panose="02000803040000020004" pitchFamily="50" charset="-52"/>
              </a:rPr>
              <a:t>При согласовании по требованиям БК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46427" y="1424228"/>
            <a:ext cx="3841208" cy="461665"/>
          </a:xfrm>
          <a:prstGeom prst="rect">
            <a:avLst/>
          </a:prstGeom>
          <a:noFill/>
          <a:ln>
            <a:solidFill>
              <a:srgbClr val="52D6B7"/>
            </a:solidFill>
          </a:ln>
        </p:spPr>
        <p:txBody>
          <a:bodyPr wrap="square" rtlCol="0">
            <a:spAutoFit/>
          </a:bodyPr>
          <a:lstStyle/>
          <a:p>
            <a:pPr algn="just" defTabSz="914400"/>
            <a:r>
              <a:rPr lang="ru-RU" sz="1200" dirty="0">
                <a:solidFill>
                  <a:srgbClr val="000000"/>
                </a:solidFill>
                <a:latin typeface="TT Norms Regular" pitchFamily="50" charset="-52"/>
              </a:rPr>
              <a:t>не полный пакет документов в соответствии со </a:t>
            </a:r>
            <a:r>
              <a:rPr lang="ru-RU" sz="1200" dirty="0" smtClean="0">
                <a:solidFill>
                  <a:srgbClr val="000000"/>
                </a:solidFill>
                <a:latin typeface="TT Norms Regular" pitchFamily="50" charset="-52"/>
              </a:rPr>
              <a:t>ст.184.2 </a:t>
            </a:r>
            <a:r>
              <a:rPr lang="ru-RU" sz="1200" dirty="0">
                <a:solidFill>
                  <a:srgbClr val="000000"/>
                </a:solidFill>
                <a:latin typeface="TT Norms Regular" pitchFamily="50" charset="-52"/>
              </a:rPr>
              <a:t>БК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046427" y="1932059"/>
            <a:ext cx="3841208" cy="830997"/>
          </a:xfrm>
          <a:prstGeom prst="rect">
            <a:avLst/>
          </a:prstGeom>
          <a:noFill/>
          <a:ln>
            <a:solidFill>
              <a:srgbClr val="52D6B7"/>
            </a:solidFill>
          </a:ln>
        </p:spPr>
        <p:txBody>
          <a:bodyPr wrap="square" rtlCol="0">
            <a:spAutoFit/>
          </a:bodyPr>
          <a:lstStyle/>
          <a:p>
            <a:pPr algn="just" defTabSz="914400"/>
            <a:r>
              <a:rPr lang="ru-RU" sz="1200" dirty="0">
                <a:solidFill>
                  <a:srgbClr val="000000"/>
                </a:solidFill>
                <a:latin typeface="TT Norms Regular" pitchFamily="50" charset="-52"/>
              </a:rPr>
              <a:t>расчеты распределения межбюджетных трансфертов не соответствуют утвержденным методикам предоставления и распределения межбюджетных трансфертов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46427" y="2858261"/>
            <a:ext cx="3841208" cy="830997"/>
          </a:xfrm>
          <a:prstGeom prst="rect">
            <a:avLst/>
          </a:prstGeom>
          <a:noFill/>
          <a:ln>
            <a:solidFill>
              <a:srgbClr val="52D6B7"/>
            </a:solidFill>
          </a:ln>
        </p:spPr>
        <p:txBody>
          <a:bodyPr wrap="square" rtlCol="0">
            <a:spAutoFit/>
          </a:bodyPr>
          <a:lstStyle/>
          <a:p>
            <a:pPr algn="just" defTabSz="914400"/>
            <a:r>
              <a:rPr lang="ru-RU" sz="1200" dirty="0">
                <a:solidFill>
                  <a:srgbClr val="000000"/>
                </a:solidFill>
                <a:latin typeface="TT Norms Regular" pitchFamily="50" charset="-52"/>
              </a:rPr>
              <a:t>данные предусмотренные проектом решения не соответствуют данным в документах, предоставленных одновременно с проектом решения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046425" y="3828295"/>
            <a:ext cx="3841208" cy="646331"/>
          </a:xfrm>
          <a:prstGeom prst="rect">
            <a:avLst/>
          </a:prstGeom>
          <a:noFill/>
          <a:ln>
            <a:solidFill>
              <a:srgbClr val="52D6B7"/>
            </a:solidFill>
          </a:ln>
        </p:spPr>
        <p:txBody>
          <a:bodyPr wrap="square" rtlCol="0">
            <a:spAutoFit/>
          </a:bodyPr>
          <a:lstStyle/>
          <a:p>
            <a:pPr algn="just" defTabSz="914400"/>
            <a:r>
              <a:rPr lang="ru-RU" sz="1200" dirty="0">
                <a:solidFill>
                  <a:srgbClr val="000000"/>
                </a:solidFill>
                <a:latin typeface="TT Norms Regular" pitchFamily="50" charset="-52"/>
              </a:rPr>
              <a:t>программы муниципальных заимствований и муниципальных гарантий не соответствуют требованиям ст. 110.1, 110.2 БК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8548667" y="175091"/>
            <a:ext cx="299218" cy="2681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100" b="1" dirty="0" smtClean="0">
                <a:solidFill>
                  <a:srgbClr val="1962E9"/>
                </a:solidFill>
                <a:latin typeface="TT Norms Regular" panose="02000503030000020003" pitchFamily="50" charset="-52"/>
              </a:rPr>
              <a:t> 6</a:t>
            </a:r>
            <a:endParaRPr lang="ru-RU" sz="1100" b="1" dirty="0">
              <a:solidFill>
                <a:srgbClr val="1962E9"/>
              </a:solidFill>
              <a:latin typeface="TT Norms Regular" panose="02000503030000020003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51649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4522469"/>
          </a:xfrm>
          <a:prstGeom prst="rect">
            <a:avLst/>
          </a:prstGeom>
          <a:solidFill>
            <a:srgbClr val="1962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801660" y="1875767"/>
            <a:ext cx="5540680" cy="495660"/>
          </a:xfrm>
        </p:spPr>
        <p:txBody>
          <a:bodyPr anchor="t">
            <a:normAutofit fontScale="90000"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T Norms ExtraBold" panose="02000503040000020004" pitchFamily="50" charset="-52"/>
              </a:rPr>
              <a:t>Спасибо за внимание!</a:t>
            </a:r>
            <a:endParaRPr lang="ru-RU" sz="3600" dirty="0">
              <a:solidFill>
                <a:schemeClr val="bg1"/>
              </a:solidFill>
              <a:latin typeface="TT Norms Regular" panose="02000503030000020003" pitchFamily="50" charset="-52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801660" y="2375314"/>
            <a:ext cx="5540680" cy="4956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prstClr val="white"/>
                </a:solidFill>
                <a:latin typeface="TT Norms Regular" pitchFamily="50" charset="-52"/>
              </a:rPr>
              <a:t>www.amurobl.ru</a:t>
            </a:r>
            <a:r>
              <a:rPr lang="en-US" sz="4000" dirty="0">
                <a:solidFill>
                  <a:prstClr val="white"/>
                </a:solidFill>
                <a:latin typeface="TT Norms Regular" pitchFamily="50" charset="-52"/>
              </a:rPr>
              <a:t> </a:t>
            </a:r>
            <a:endParaRPr lang="es-ES" sz="4000" b="1" dirty="0">
              <a:solidFill>
                <a:prstClr val="white"/>
              </a:solidFill>
              <a:latin typeface="TT Norms Regular" pitchFamily="50" charset="-52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4522470"/>
            <a:ext cx="9144000" cy="6668"/>
          </a:xfrm>
          <a:prstGeom prst="line">
            <a:avLst/>
          </a:prstGeom>
          <a:ln w="19050">
            <a:solidFill>
              <a:srgbClr val="196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99" y="4650581"/>
            <a:ext cx="691307" cy="345270"/>
          </a:xfrm>
          <a:prstGeom prst="rect">
            <a:avLst/>
          </a:prstGeom>
        </p:spPr>
      </p:pic>
      <p:sp>
        <p:nvSpPr>
          <p:cNvPr id="15" name="3 CuadroTexto"/>
          <p:cNvSpPr txBox="1"/>
          <p:nvPr/>
        </p:nvSpPr>
        <p:spPr>
          <a:xfrm>
            <a:off x="6776577" y="4641312"/>
            <a:ext cx="1728192" cy="338554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r>
              <a:rPr lang="ru-RU" sz="1100" dirty="0" smtClean="0">
                <a:solidFill>
                  <a:srgbClr val="1962E9"/>
                </a:solidFill>
                <a:latin typeface="TT Norms Medium" panose="02000803030000020003" pitchFamily="50" charset="-52"/>
              </a:rPr>
              <a:t>ПРАВИТЕЛЬСТВО</a:t>
            </a:r>
          </a:p>
          <a:p>
            <a:r>
              <a:rPr lang="ru-RU" sz="1100" dirty="0" smtClean="0">
                <a:solidFill>
                  <a:srgbClr val="1962E9"/>
                </a:solidFill>
                <a:latin typeface="TT Norms Medium" panose="02000803030000020003" pitchFamily="50" charset="-52"/>
              </a:rPr>
              <a:t>АМУРСКОЙ ОБЛАСТИ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388" y="4625328"/>
            <a:ext cx="369891" cy="37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41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7342</TotalTime>
  <Words>604</Words>
  <Application>Microsoft Office PowerPoint</Application>
  <PresentationFormat>Экран (16:9)</PresentationFormat>
  <Paragraphs>92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7</vt:i4>
      </vt:variant>
    </vt:vector>
  </HeadingPairs>
  <TitlesOfParts>
    <vt:vector size="20" baseType="lpstr">
      <vt:lpstr>Arial</vt:lpstr>
      <vt:lpstr>Calibri</vt:lpstr>
      <vt:lpstr>Calibri Light</vt:lpstr>
      <vt:lpstr>TT Norms Bold</vt:lpstr>
      <vt:lpstr>TT Norms ExtraBold</vt:lpstr>
      <vt:lpstr>TT Norms Medium</vt:lpstr>
      <vt:lpstr>TT Norms Regular</vt:lpstr>
      <vt:lpstr>5_Тема Office</vt:lpstr>
      <vt:lpstr>1_Тема Office</vt:lpstr>
      <vt:lpstr>2_Тема Office</vt:lpstr>
      <vt:lpstr>7_Тема Office</vt:lpstr>
      <vt:lpstr>3_Тема Office</vt:lpstr>
      <vt:lpstr>8_Тема Office</vt:lpstr>
      <vt:lpstr>Об основных изменениях законодательства в бюджетной сфере и нарушениях, выявленных при подготовке заключений на проекты решений о местных бюджетах</vt:lpstr>
      <vt:lpstr>О переходе на новую систему управления государственными программами</vt:lpstr>
      <vt:lpstr>Изменения бюджетного законодательства</vt:lpstr>
      <vt:lpstr>Об использовании остатков средств местного бюджета на начало текущего года</vt:lpstr>
      <vt:lpstr>Случаи направления проекта решения о бюджете на согласование в Минфин АО </vt:lpstr>
      <vt:lpstr>Типовые нарушения, допускаемые муниципальными образованиями при составлении проектов местных бюджетов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ПРЕЗЕНТАЦИИ ПРАВИТЕЛЬСТВА АМУРСКОЙ ОБЛАСТИ</dc:title>
  <dc:creator>Петр</dc:creator>
  <cp:lastModifiedBy>Корчевская Е.В.</cp:lastModifiedBy>
  <cp:revision>630</cp:revision>
  <cp:lastPrinted>2023-09-21T07:26:37Z</cp:lastPrinted>
  <dcterms:created xsi:type="dcterms:W3CDTF">2019-05-07T01:33:49Z</dcterms:created>
  <dcterms:modified xsi:type="dcterms:W3CDTF">2023-09-25T05:15:21Z</dcterms:modified>
</cp:coreProperties>
</file>